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90" r:id="rId2"/>
    <p:sldId id="260" r:id="rId3"/>
    <p:sldId id="256" r:id="rId4"/>
    <p:sldId id="257" r:id="rId5"/>
    <p:sldId id="258" r:id="rId6"/>
    <p:sldId id="259" r:id="rId7"/>
    <p:sldId id="261" r:id="rId8"/>
    <p:sldId id="270" r:id="rId9"/>
    <p:sldId id="262" r:id="rId10"/>
    <p:sldId id="263" r:id="rId11"/>
    <p:sldId id="268" r:id="rId12"/>
    <p:sldId id="269" r:id="rId13"/>
    <p:sldId id="267" r:id="rId14"/>
    <p:sldId id="271" r:id="rId15"/>
    <p:sldId id="272" r:id="rId16"/>
    <p:sldId id="273" r:id="rId17"/>
    <p:sldId id="274" r:id="rId18"/>
    <p:sldId id="275" r:id="rId19"/>
    <p:sldId id="276" r:id="rId20"/>
    <p:sldId id="277" r:id="rId21"/>
    <p:sldId id="278" r:id="rId22"/>
    <p:sldId id="279" r:id="rId23"/>
    <p:sldId id="280" r:id="rId24"/>
    <p:sldId id="281" r:id="rId25"/>
    <p:sldId id="283" r:id="rId26"/>
    <p:sldId id="284" r:id="rId27"/>
    <p:sldId id="285" r:id="rId28"/>
    <p:sldId id="286" r:id="rId29"/>
    <p:sldId id="287" r:id="rId30"/>
    <p:sldId id="288" r:id="rId31"/>
    <p:sldId id="289"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S354tHfjXT88EAiaGQOHag==" hashData="rnlzLGrPfmdIVdwP1/SoNYavzuAXxF8WKNk/ovGayhExCvwM3CFW4YMKLT8HNBTnulUeTMMrmVynGRZGuVlk6w=="/>
  <p:extLst>
    <p:ext uri="{521415D9-36F7-43E2-AB2F-B90AF26B5E84}">
      <p14:sectionLst xmlns:p14="http://schemas.microsoft.com/office/powerpoint/2010/main">
        <p14:section name="Default Section" id="{9F931907-2BA6-B048-8BAD-ED169C7BF47A}">
          <p14:sldIdLst>
            <p14:sldId id="290"/>
            <p14:sldId id="260"/>
            <p14:sldId id="256"/>
            <p14:sldId id="257"/>
            <p14:sldId id="258"/>
            <p14:sldId id="259"/>
            <p14:sldId id="261"/>
            <p14:sldId id="270"/>
            <p14:sldId id="262"/>
            <p14:sldId id="263"/>
            <p14:sldId id="268"/>
            <p14:sldId id="269"/>
            <p14:sldId id="267"/>
            <p14:sldId id="271"/>
            <p14:sldId id="272"/>
            <p14:sldId id="273"/>
            <p14:sldId id="274"/>
            <p14:sldId id="275"/>
            <p14:sldId id="276"/>
            <p14:sldId id="277"/>
            <p14:sldId id="278"/>
            <p14:sldId id="279"/>
            <p14:sldId id="280"/>
            <p14:sldId id="281"/>
            <p14:sldId id="283"/>
            <p14:sldId id="284"/>
            <p14:sldId id="285"/>
            <p14:sldId id="286"/>
            <p14:sldId id="287"/>
            <p14:sldId id="288"/>
            <p14:sldId id="28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 Eyman" initials="JE" lastIdx="1" clrIdx="0">
    <p:extLst>
      <p:ext uri="{19B8F6BF-5375-455C-9EA6-DF929625EA0E}">
        <p15:presenceInfo xmlns:p15="http://schemas.microsoft.com/office/powerpoint/2012/main" userId="b425f3eecaf7848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94"/>
    <p:restoredTop sz="93197"/>
  </p:normalViewPr>
  <p:slideViewPr>
    <p:cSldViewPr snapToGrid="0" snapToObjects="1">
      <p:cViewPr varScale="1">
        <p:scale>
          <a:sx n="119" d="100"/>
          <a:sy n="119" d="100"/>
        </p:scale>
        <p:origin x="120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8-10T17:09:29.403" idx="1">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38AC1F-CAFA-7B48-8575-7691431B6EC3}" type="datetimeFigureOut">
              <a:rPr lang="en-US" smtClean="0"/>
              <a:t>2/1/19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D7103D-AA0A-6946-80BD-E2F0ABD5E1A9}" type="slidenum">
              <a:rPr lang="en-US" smtClean="0"/>
              <a:t>‹#›</a:t>
            </a:fld>
            <a:endParaRPr lang="en-US"/>
          </a:p>
        </p:txBody>
      </p:sp>
    </p:spTree>
    <p:extLst>
      <p:ext uri="{BB962C8B-B14F-4D97-AF65-F5344CB8AC3E}">
        <p14:creationId xmlns:p14="http://schemas.microsoft.com/office/powerpoint/2010/main" val="4242349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has been the opinion of some professionals that a mid body and/or thoracic arch is acceptable and indeed a technique for the front handspring front vaults, for which this is a “drill” preparatory vault.  The degree of this body shape needs further clarification, at which time this project will be modified to be kept current with any changes.</a:t>
            </a:r>
          </a:p>
        </p:txBody>
      </p:sp>
      <p:sp>
        <p:nvSpPr>
          <p:cNvPr id="4" name="Slide Number Placeholder 3"/>
          <p:cNvSpPr>
            <a:spLocks noGrp="1"/>
          </p:cNvSpPr>
          <p:nvPr>
            <p:ph type="sldNum" sz="quarter" idx="10"/>
          </p:nvPr>
        </p:nvSpPr>
        <p:spPr/>
        <p:txBody>
          <a:bodyPr/>
          <a:lstStyle/>
          <a:p>
            <a:fld id="{E5D7103D-AA0A-6946-80BD-E2F0ABD5E1A9}" type="slidenum">
              <a:rPr lang="en-US" smtClean="0"/>
              <a:t>1</a:t>
            </a:fld>
            <a:endParaRPr lang="en-US"/>
          </a:p>
        </p:txBody>
      </p:sp>
    </p:spTree>
    <p:extLst>
      <p:ext uri="{BB962C8B-B14F-4D97-AF65-F5344CB8AC3E}">
        <p14:creationId xmlns:p14="http://schemas.microsoft.com/office/powerpoint/2010/main" val="2971906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D7103D-AA0A-6946-80BD-E2F0ABD5E1A9}" type="slidenum">
              <a:rPr lang="en-US" smtClean="0"/>
              <a:t>3</a:t>
            </a:fld>
            <a:endParaRPr lang="en-US"/>
          </a:p>
        </p:txBody>
      </p:sp>
    </p:spTree>
    <p:extLst>
      <p:ext uri="{BB962C8B-B14F-4D97-AF65-F5344CB8AC3E}">
        <p14:creationId xmlns:p14="http://schemas.microsoft.com/office/powerpoint/2010/main" val="1108892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D7103D-AA0A-6946-80BD-E2F0ABD5E1A9}" type="slidenum">
              <a:rPr lang="en-US" smtClean="0"/>
              <a:t>4</a:t>
            </a:fld>
            <a:endParaRPr lang="en-US"/>
          </a:p>
        </p:txBody>
      </p:sp>
    </p:spTree>
    <p:extLst>
      <p:ext uri="{BB962C8B-B14F-4D97-AF65-F5344CB8AC3E}">
        <p14:creationId xmlns:p14="http://schemas.microsoft.com/office/powerpoint/2010/main" val="3351779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D7103D-AA0A-6946-80BD-E2F0ABD5E1A9}" type="slidenum">
              <a:rPr lang="en-US" smtClean="0"/>
              <a:t>5</a:t>
            </a:fld>
            <a:endParaRPr lang="en-US"/>
          </a:p>
        </p:txBody>
      </p:sp>
    </p:spTree>
    <p:extLst>
      <p:ext uri="{BB962C8B-B14F-4D97-AF65-F5344CB8AC3E}">
        <p14:creationId xmlns:p14="http://schemas.microsoft.com/office/powerpoint/2010/main" val="26301523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2/1/19</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2/1/19</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2/1/19</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2/1/19</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2/1/19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2/1/19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2/1/19</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2/1/19</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2/1/19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2/1/19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2/1/19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2/1/19</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slideLayout" Target="../slideLayouts/slideLayout5.xml"/><Relationship Id="rId4" Type="http://schemas.openxmlformats.org/officeDocument/2006/relationships/video" Target="../media/media3.mp4"/></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3.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0.png"/><Relationship Id="rId5" Type="http://schemas.openxmlformats.org/officeDocument/2006/relationships/slideLayout" Target="../slideLayouts/slideLayout5.xml"/><Relationship Id="rId4" Type="http://schemas.openxmlformats.org/officeDocument/2006/relationships/video" Target="../media/media1.mp4"/></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microsoft.com/office/2007/relationships/media" Target="../media/media5.mp4"/><Relationship Id="rId7" Type="http://schemas.openxmlformats.org/officeDocument/2006/relationships/image" Target="../media/image3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slideLayout" Target="../slideLayouts/slideLayout5.xml"/><Relationship Id="rId4" Type="http://schemas.openxmlformats.org/officeDocument/2006/relationships/video" Target="../media/media5.mp4"/></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comments" Target="../comments/comment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slideLayout" Target="../slideLayouts/slideLayout5.xml"/><Relationship Id="rId4" Type="http://schemas.openxmlformats.org/officeDocument/2006/relationships/video" Target="../media/media1.mp4"/></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84099-911F-A44A-B499-80B0CE2D4FEB}"/>
              </a:ext>
            </a:extLst>
          </p:cNvPr>
          <p:cNvSpPr>
            <a:spLocks noGrp="1"/>
          </p:cNvSpPr>
          <p:nvPr>
            <p:ph type="title"/>
          </p:nvPr>
        </p:nvSpPr>
        <p:spPr>
          <a:xfrm>
            <a:off x="789709" y="304800"/>
            <a:ext cx="10439400" cy="1794164"/>
          </a:xfrm>
        </p:spPr>
        <p:txBody>
          <a:bodyPr>
            <a:normAutofit/>
          </a:bodyPr>
          <a:lstStyle/>
          <a:p>
            <a:r>
              <a:rPr lang="en-US" b="1" dirty="0"/>
              <a:t>Level 6/7 HANDSPRING vault by </a:t>
            </a:r>
            <a:r>
              <a:rPr lang="en-US" b="1" dirty="0" err="1"/>
              <a:t>Nawgj</a:t>
            </a:r>
            <a:br>
              <a:rPr lang="en-US" b="1" dirty="0"/>
            </a:br>
            <a:r>
              <a:rPr lang="en-US" b="1" dirty="0"/>
              <a:t>Education committee August 2018</a:t>
            </a:r>
            <a:br>
              <a:rPr lang="en-US" b="1" dirty="0"/>
            </a:br>
            <a:r>
              <a:rPr lang="en-US" b="1" dirty="0"/>
              <a:t>Films provided by </a:t>
            </a:r>
            <a:r>
              <a:rPr lang="en-US" b="1" dirty="0" err="1"/>
              <a:t>nawgj</a:t>
            </a:r>
            <a:r>
              <a:rPr lang="en-US" b="1" dirty="0"/>
              <a:t> library</a:t>
            </a:r>
            <a:endParaRPr lang="en-US" dirty="0"/>
          </a:p>
        </p:txBody>
      </p:sp>
      <p:sp>
        <p:nvSpPr>
          <p:cNvPr id="4" name="Content Placeholder 3">
            <a:extLst>
              <a:ext uri="{FF2B5EF4-FFF2-40B4-BE49-F238E27FC236}">
                <a16:creationId xmlns:a16="http://schemas.microsoft.com/office/drawing/2014/main" id="{9EA0AF63-2EE3-2D48-8DE3-1E2E850A68F3}"/>
              </a:ext>
            </a:extLst>
          </p:cNvPr>
          <p:cNvSpPr>
            <a:spLocks noGrp="1"/>
          </p:cNvSpPr>
          <p:nvPr>
            <p:ph sz="half" idx="2"/>
          </p:nvPr>
        </p:nvSpPr>
        <p:spPr>
          <a:xfrm>
            <a:off x="2798618" y="2272146"/>
            <a:ext cx="6864927" cy="4585854"/>
          </a:xfrm>
        </p:spPr>
        <p:txBody>
          <a:bodyPr>
            <a:normAutofit fontScale="62500" lnSpcReduction="20000"/>
          </a:bodyPr>
          <a:lstStyle/>
          <a:p>
            <a:pPr algn="ctr"/>
            <a:r>
              <a:rPr lang="en-US" sz="2800" b="1" i="1" dirty="0">
                <a:solidFill>
                  <a:srgbClr val="FF0000"/>
                </a:solidFill>
              </a:rPr>
              <a:t>6/7 Handspring Parameters</a:t>
            </a:r>
          </a:p>
          <a:p>
            <a:pPr algn="ctr"/>
            <a:r>
              <a:rPr lang="en-US" sz="2800" b="1" i="1" dirty="0">
                <a:solidFill>
                  <a:srgbClr val="FF0000"/>
                </a:solidFill>
              </a:rPr>
              <a:t>•</a:t>
            </a:r>
            <a:r>
              <a:rPr lang="en-US" sz="2800" b="1" i="1" dirty="0"/>
              <a:t>45 degree or less arrival angle</a:t>
            </a:r>
          </a:p>
          <a:p>
            <a:pPr algn="ctr"/>
            <a:r>
              <a:rPr lang="en-US" sz="2800" b="1" i="1" dirty="0">
                <a:solidFill>
                  <a:srgbClr val="FF0000"/>
                </a:solidFill>
              </a:rPr>
              <a:t>•</a:t>
            </a:r>
            <a:r>
              <a:rPr lang="en-US" sz="2800" b="1" i="1" dirty="0">
                <a:solidFill>
                  <a:srgbClr val="92D050"/>
                </a:solidFill>
              </a:rPr>
              <a:t>Tight body in pre flight**</a:t>
            </a:r>
          </a:p>
          <a:p>
            <a:pPr algn="ctr"/>
            <a:r>
              <a:rPr lang="en-US" sz="2800" b="1" i="1" dirty="0">
                <a:solidFill>
                  <a:srgbClr val="FF0000"/>
                </a:solidFill>
              </a:rPr>
              <a:t>•</a:t>
            </a:r>
            <a:r>
              <a:rPr lang="en-US" sz="2800" b="1" i="1" dirty="0">
                <a:solidFill>
                  <a:srgbClr val="92D050"/>
                </a:solidFill>
              </a:rPr>
              <a:t>On Table tight body**</a:t>
            </a:r>
          </a:p>
          <a:p>
            <a:pPr algn="ctr"/>
            <a:r>
              <a:rPr lang="en-US" sz="2800" b="1" i="1" dirty="0">
                <a:solidFill>
                  <a:srgbClr val="92D050"/>
                </a:solidFill>
              </a:rPr>
              <a:t>**BP should not exhibit an excessive arch – degree of arch yet to be defined and slides identifying an arch “may” be redefined at a later time.  For now and for the purpose of this project, deductions have been very slight for the mid body arch.  The arch of the body that produces an undesired shoulder angle will create a cause and effect that will be deducted.</a:t>
            </a:r>
          </a:p>
          <a:p>
            <a:pPr algn="ctr"/>
            <a:r>
              <a:rPr lang="en-US" sz="2800" b="1" i="1" dirty="0">
                <a:solidFill>
                  <a:srgbClr val="FF0000"/>
                </a:solidFill>
              </a:rPr>
              <a:t>•</a:t>
            </a:r>
            <a:r>
              <a:rPr lang="en-US" sz="2800" b="1" i="1" dirty="0"/>
              <a:t>Off table at vertical</a:t>
            </a:r>
          </a:p>
          <a:p>
            <a:pPr algn="ctr"/>
            <a:r>
              <a:rPr lang="en-US" sz="2800" b="1" i="1" dirty="0">
                <a:solidFill>
                  <a:srgbClr val="FF0000"/>
                </a:solidFill>
              </a:rPr>
              <a:t>•</a:t>
            </a:r>
            <a:r>
              <a:rPr lang="en-US" sz="2800" b="1" i="1" dirty="0"/>
              <a:t>Minimal time in support</a:t>
            </a:r>
          </a:p>
          <a:p>
            <a:pPr algn="ctr"/>
            <a:r>
              <a:rPr lang="en-US" sz="2800" b="1" i="1" dirty="0">
                <a:solidFill>
                  <a:srgbClr val="FF0000"/>
                </a:solidFill>
              </a:rPr>
              <a:t>•</a:t>
            </a:r>
            <a:r>
              <a:rPr lang="en-US" sz="2800" b="1" i="1" dirty="0"/>
              <a:t>Maximum Height</a:t>
            </a:r>
          </a:p>
          <a:p>
            <a:pPr algn="ctr"/>
            <a:r>
              <a:rPr lang="en-US" sz="2800" b="1" i="1" dirty="0">
                <a:solidFill>
                  <a:srgbClr val="FF0000"/>
                </a:solidFill>
              </a:rPr>
              <a:t>•</a:t>
            </a:r>
            <a:r>
              <a:rPr lang="en-US" sz="2800" b="1" i="1" dirty="0"/>
              <a:t>Hollow BP in post flight</a:t>
            </a:r>
          </a:p>
          <a:p>
            <a:pPr algn="ctr"/>
            <a:r>
              <a:rPr lang="en-US" sz="2800" b="1" i="1" dirty="0">
                <a:solidFill>
                  <a:srgbClr val="FF0000"/>
                </a:solidFill>
              </a:rPr>
              <a:t>•</a:t>
            </a:r>
            <a:r>
              <a:rPr lang="en-US" sz="2800" b="1" i="1" dirty="0"/>
              <a:t>Good distance with good posture upon contact with mat.</a:t>
            </a:r>
          </a:p>
          <a:p>
            <a:endParaRPr lang="en-US" dirty="0"/>
          </a:p>
        </p:txBody>
      </p:sp>
    </p:spTree>
    <p:extLst>
      <p:ext uri="{BB962C8B-B14F-4D97-AF65-F5344CB8AC3E}">
        <p14:creationId xmlns:p14="http://schemas.microsoft.com/office/powerpoint/2010/main" val="595673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1816E-93EF-3849-A8B0-03EB86EF0877}"/>
              </a:ext>
            </a:extLst>
          </p:cNvPr>
          <p:cNvSpPr>
            <a:spLocks noGrp="1"/>
          </p:cNvSpPr>
          <p:nvPr>
            <p:ph type="title"/>
          </p:nvPr>
        </p:nvSpPr>
        <p:spPr/>
        <p:txBody>
          <a:bodyPr/>
          <a:lstStyle/>
          <a:p>
            <a:r>
              <a:rPr lang="en-US" dirty="0"/>
              <a:t>Handspring #2</a:t>
            </a:r>
          </a:p>
        </p:txBody>
      </p:sp>
      <p:sp>
        <p:nvSpPr>
          <p:cNvPr id="3" name="Text Placeholder 2">
            <a:extLst>
              <a:ext uri="{FF2B5EF4-FFF2-40B4-BE49-F238E27FC236}">
                <a16:creationId xmlns:a16="http://schemas.microsoft.com/office/drawing/2014/main" id="{D5966A22-0D46-0E4A-82E5-F72C92A097C7}"/>
              </a:ext>
            </a:extLst>
          </p:cNvPr>
          <p:cNvSpPr>
            <a:spLocks noGrp="1"/>
          </p:cNvSpPr>
          <p:nvPr>
            <p:ph type="body" idx="1"/>
          </p:nvPr>
        </p:nvSpPr>
        <p:spPr/>
        <p:txBody>
          <a:bodyPr>
            <a:normAutofit lnSpcReduction="10000"/>
          </a:bodyPr>
          <a:lstStyle/>
          <a:p>
            <a:r>
              <a:rPr lang="en-US" dirty="0">
                <a:solidFill>
                  <a:srgbClr val="FF0000"/>
                </a:solidFill>
              </a:rPr>
              <a:t>Body Position </a:t>
            </a:r>
            <a:r>
              <a:rPr lang="en-US" dirty="0"/>
              <a:t>in Support</a:t>
            </a:r>
          </a:p>
        </p:txBody>
      </p:sp>
      <p:sp>
        <p:nvSpPr>
          <p:cNvPr id="5" name="Text Placeholder 4">
            <a:extLst>
              <a:ext uri="{FF2B5EF4-FFF2-40B4-BE49-F238E27FC236}">
                <a16:creationId xmlns:a16="http://schemas.microsoft.com/office/drawing/2014/main" id="{AB557930-4602-8F48-8BF9-03F835146E2E}"/>
              </a:ext>
            </a:extLst>
          </p:cNvPr>
          <p:cNvSpPr>
            <a:spLocks noGrp="1"/>
          </p:cNvSpPr>
          <p:nvPr>
            <p:ph type="body" sz="quarter" idx="3"/>
          </p:nvPr>
        </p:nvSpPr>
        <p:spPr/>
        <p:txBody>
          <a:bodyPr>
            <a:normAutofit lnSpcReduction="10000"/>
          </a:bodyPr>
          <a:lstStyle/>
          <a:p>
            <a:r>
              <a:rPr lang="en-US" dirty="0">
                <a:solidFill>
                  <a:srgbClr val="FF0000"/>
                </a:solidFill>
              </a:rPr>
              <a:t>Angle off </a:t>
            </a:r>
            <a:r>
              <a:rPr lang="en-US" dirty="0"/>
              <a:t>the Table and corresponding Time in S</a:t>
            </a:r>
          </a:p>
        </p:txBody>
      </p:sp>
      <p:pic>
        <p:nvPicPr>
          <p:cNvPr id="9" name="Content Placeholder 8">
            <a:extLst>
              <a:ext uri="{FF2B5EF4-FFF2-40B4-BE49-F238E27FC236}">
                <a16:creationId xmlns:a16="http://schemas.microsoft.com/office/drawing/2014/main" id="{13DAFE14-5E6D-F846-B230-57674CC46F12}"/>
              </a:ext>
            </a:extLst>
          </p:cNvPr>
          <p:cNvPicPr>
            <a:picLocks noGrp="1" noChangeAspect="1"/>
          </p:cNvPicPr>
          <p:nvPr>
            <p:ph sz="quarter" idx="4"/>
          </p:nvPr>
        </p:nvPicPr>
        <p:blipFill>
          <a:blip r:embed="rId2"/>
          <a:stretch>
            <a:fillRect/>
          </a:stretch>
        </p:blipFill>
        <p:spPr>
          <a:xfrm>
            <a:off x="6390200" y="3132138"/>
            <a:ext cx="4898000" cy="3086100"/>
          </a:xfrm>
        </p:spPr>
      </p:pic>
      <p:pic>
        <p:nvPicPr>
          <p:cNvPr id="8" name="Content Placeholder 7">
            <a:extLst>
              <a:ext uri="{FF2B5EF4-FFF2-40B4-BE49-F238E27FC236}">
                <a16:creationId xmlns:a16="http://schemas.microsoft.com/office/drawing/2014/main" id="{8B9F0184-92C9-394F-8B25-12A4D295DA43}"/>
              </a:ext>
            </a:extLst>
          </p:cNvPr>
          <p:cNvPicPr>
            <a:picLocks noGrp="1" noChangeAspect="1"/>
          </p:cNvPicPr>
          <p:nvPr>
            <p:ph sz="half" idx="2"/>
          </p:nvPr>
        </p:nvPicPr>
        <p:blipFill>
          <a:blip r:embed="rId3"/>
          <a:stretch>
            <a:fillRect/>
          </a:stretch>
        </p:blipFill>
        <p:spPr>
          <a:xfrm>
            <a:off x="917833" y="3132138"/>
            <a:ext cx="4847709" cy="3086100"/>
          </a:xfrm>
        </p:spPr>
      </p:pic>
    </p:spTree>
    <p:extLst>
      <p:ext uri="{BB962C8B-B14F-4D97-AF65-F5344CB8AC3E}">
        <p14:creationId xmlns:p14="http://schemas.microsoft.com/office/powerpoint/2010/main" val="3935318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024C7-A3D1-4D4B-866A-E820DF0DF8D2}"/>
              </a:ext>
            </a:extLst>
          </p:cNvPr>
          <p:cNvSpPr>
            <a:spLocks noGrp="1"/>
          </p:cNvSpPr>
          <p:nvPr>
            <p:ph type="title"/>
          </p:nvPr>
        </p:nvSpPr>
        <p:spPr/>
        <p:txBody>
          <a:bodyPr/>
          <a:lstStyle/>
          <a:p>
            <a:r>
              <a:rPr lang="en-US" dirty="0"/>
              <a:t>Handspring #2</a:t>
            </a:r>
          </a:p>
        </p:txBody>
      </p:sp>
      <p:sp>
        <p:nvSpPr>
          <p:cNvPr id="3" name="Text Placeholder 2">
            <a:extLst>
              <a:ext uri="{FF2B5EF4-FFF2-40B4-BE49-F238E27FC236}">
                <a16:creationId xmlns:a16="http://schemas.microsoft.com/office/drawing/2014/main" id="{812B7777-0666-094D-8F71-CED0EAC9A6E0}"/>
              </a:ext>
            </a:extLst>
          </p:cNvPr>
          <p:cNvSpPr>
            <a:spLocks noGrp="1"/>
          </p:cNvSpPr>
          <p:nvPr>
            <p:ph type="body" idx="1"/>
          </p:nvPr>
        </p:nvSpPr>
        <p:spPr>
          <a:xfrm>
            <a:off x="932364" y="1887967"/>
            <a:ext cx="5079991" cy="823912"/>
          </a:xfrm>
        </p:spPr>
        <p:txBody>
          <a:bodyPr>
            <a:normAutofit fontScale="70000" lnSpcReduction="20000"/>
          </a:bodyPr>
          <a:lstStyle/>
          <a:p>
            <a:r>
              <a:rPr lang="en-US" dirty="0">
                <a:solidFill>
                  <a:srgbClr val="FF0000"/>
                </a:solidFill>
              </a:rPr>
              <a:t>Height Baseline</a:t>
            </a:r>
            <a:r>
              <a:rPr lang="en-US" dirty="0"/>
              <a:t> (measured from table to center of gravity when inverted before repulsion)</a:t>
            </a:r>
          </a:p>
        </p:txBody>
      </p:sp>
      <p:pic>
        <p:nvPicPr>
          <p:cNvPr id="8" name="Content Placeholder 7">
            <a:extLst>
              <a:ext uri="{FF2B5EF4-FFF2-40B4-BE49-F238E27FC236}">
                <a16:creationId xmlns:a16="http://schemas.microsoft.com/office/drawing/2014/main" id="{5F4AC759-4038-FE4D-B5BA-B735A924C589}"/>
              </a:ext>
            </a:extLst>
          </p:cNvPr>
          <p:cNvPicPr>
            <a:picLocks noGrp="1" noChangeAspect="1"/>
          </p:cNvPicPr>
          <p:nvPr>
            <p:ph sz="half" idx="2"/>
          </p:nvPr>
        </p:nvPicPr>
        <p:blipFill>
          <a:blip r:embed="rId2"/>
          <a:stretch>
            <a:fillRect/>
          </a:stretch>
        </p:blipFill>
        <p:spPr>
          <a:xfrm>
            <a:off x="932364" y="3323523"/>
            <a:ext cx="4818647" cy="3086100"/>
          </a:xfrm>
        </p:spPr>
      </p:pic>
      <p:sp>
        <p:nvSpPr>
          <p:cNvPr id="5" name="Text Placeholder 4">
            <a:extLst>
              <a:ext uri="{FF2B5EF4-FFF2-40B4-BE49-F238E27FC236}">
                <a16:creationId xmlns:a16="http://schemas.microsoft.com/office/drawing/2014/main" id="{7B11E2F0-638A-564B-ABAA-442207A948F1}"/>
              </a:ext>
            </a:extLst>
          </p:cNvPr>
          <p:cNvSpPr>
            <a:spLocks noGrp="1"/>
          </p:cNvSpPr>
          <p:nvPr>
            <p:ph type="body" sz="quarter" idx="3"/>
          </p:nvPr>
        </p:nvSpPr>
        <p:spPr>
          <a:xfrm>
            <a:off x="6398547" y="1887967"/>
            <a:ext cx="5105400" cy="823912"/>
          </a:xfrm>
        </p:spPr>
        <p:txBody>
          <a:bodyPr>
            <a:normAutofit fontScale="70000" lnSpcReduction="20000"/>
          </a:bodyPr>
          <a:lstStyle/>
          <a:p>
            <a:r>
              <a:rPr lang="en-US" dirty="0">
                <a:solidFill>
                  <a:srgbClr val="FF0000"/>
                </a:solidFill>
              </a:rPr>
              <a:t>Height Achieved </a:t>
            </a:r>
            <a:r>
              <a:rPr lang="en-US" dirty="0"/>
              <a:t>(compare red line to green line after lining up blue table height line for accurate comparison.</a:t>
            </a:r>
          </a:p>
        </p:txBody>
      </p:sp>
      <p:pic>
        <p:nvPicPr>
          <p:cNvPr id="18" name="Content Placeholder 17">
            <a:extLst>
              <a:ext uri="{FF2B5EF4-FFF2-40B4-BE49-F238E27FC236}">
                <a16:creationId xmlns:a16="http://schemas.microsoft.com/office/drawing/2014/main" id="{402E7CC6-ED1E-9641-8F97-1C851B53D1C0}"/>
              </a:ext>
            </a:extLst>
          </p:cNvPr>
          <p:cNvPicPr>
            <a:picLocks noGrp="1" noChangeAspect="1"/>
          </p:cNvPicPr>
          <p:nvPr>
            <p:ph sz="quarter" idx="4"/>
          </p:nvPr>
        </p:nvPicPr>
        <p:blipFill>
          <a:blip r:embed="rId3"/>
          <a:stretch>
            <a:fillRect/>
          </a:stretch>
        </p:blipFill>
        <p:spPr>
          <a:xfrm>
            <a:off x="6398833" y="3132138"/>
            <a:ext cx="4880734" cy="3086100"/>
          </a:xfrm>
        </p:spPr>
      </p:pic>
    </p:spTree>
    <p:extLst>
      <p:ext uri="{BB962C8B-B14F-4D97-AF65-F5344CB8AC3E}">
        <p14:creationId xmlns:p14="http://schemas.microsoft.com/office/powerpoint/2010/main" val="1295307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128A5-6347-D04D-B33F-56F73816324F}"/>
              </a:ext>
            </a:extLst>
          </p:cNvPr>
          <p:cNvSpPr>
            <a:spLocks noGrp="1"/>
          </p:cNvSpPr>
          <p:nvPr>
            <p:ph type="title"/>
          </p:nvPr>
        </p:nvSpPr>
        <p:spPr/>
        <p:txBody>
          <a:bodyPr/>
          <a:lstStyle/>
          <a:p>
            <a:r>
              <a:rPr lang="en-US" dirty="0"/>
              <a:t>Handspring #2</a:t>
            </a:r>
          </a:p>
        </p:txBody>
      </p:sp>
      <p:sp>
        <p:nvSpPr>
          <p:cNvPr id="3" name="Text Placeholder 2">
            <a:extLst>
              <a:ext uri="{FF2B5EF4-FFF2-40B4-BE49-F238E27FC236}">
                <a16:creationId xmlns:a16="http://schemas.microsoft.com/office/drawing/2014/main" id="{6A7FC82B-6FEE-9C40-8BAE-9465CEFE1AED}"/>
              </a:ext>
            </a:extLst>
          </p:cNvPr>
          <p:cNvSpPr>
            <a:spLocks noGrp="1"/>
          </p:cNvSpPr>
          <p:nvPr>
            <p:ph type="body" idx="1"/>
          </p:nvPr>
        </p:nvSpPr>
        <p:spPr/>
        <p:txBody>
          <a:bodyPr>
            <a:normAutofit lnSpcReduction="10000"/>
          </a:bodyPr>
          <a:lstStyle/>
          <a:p>
            <a:r>
              <a:rPr lang="en-US" dirty="0">
                <a:solidFill>
                  <a:srgbClr val="FF0000"/>
                </a:solidFill>
              </a:rPr>
              <a:t>Body Position</a:t>
            </a:r>
            <a:r>
              <a:rPr lang="en-US" dirty="0"/>
              <a:t> in post flight</a:t>
            </a:r>
            <a:endParaRPr lang="en-US" dirty="0">
              <a:solidFill>
                <a:srgbClr val="FF0000"/>
              </a:solidFill>
            </a:endParaRPr>
          </a:p>
        </p:txBody>
      </p:sp>
      <p:sp>
        <p:nvSpPr>
          <p:cNvPr id="5" name="Text Placeholder 4">
            <a:extLst>
              <a:ext uri="{FF2B5EF4-FFF2-40B4-BE49-F238E27FC236}">
                <a16:creationId xmlns:a16="http://schemas.microsoft.com/office/drawing/2014/main" id="{E4D05877-DE35-584C-8F23-D0AA2BA19782}"/>
              </a:ext>
            </a:extLst>
          </p:cNvPr>
          <p:cNvSpPr>
            <a:spLocks noGrp="1"/>
          </p:cNvSpPr>
          <p:nvPr>
            <p:ph type="body" sz="quarter" idx="3"/>
          </p:nvPr>
        </p:nvSpPr>
        <p:spPr/>
        <p:txBody>
          <a:bodyPr>
            <a:normAutofit lnSpcReduction="10000"/>
          </a:bodyPr>
          <a:lstStyle/>
          <a:p>
            <a:r>
              <a:rPr lang="en-US" dirty="0">
                <a:solidFill>
                  <a:srgbClr val="FF0000"/>
                </a:solidFill>
              </a:rPr>
              <a:t>Posture</a:t>
            </a:r>
            <a:r>
              <a:rPr lang="en-US" dirty="0"/>
              <a:t> on Contact &amp; </a:t>
            </a:r>
            <a:r>
              <a:rPr lang="en-US" dirty="0">
                <a:solidFill>
                  <a:srgbClr val="FF0000"/>
                </a:solidFill>
              </a:rPr>
              <a:t>Distance</a:t>
            </a:r>
          </a:p>
        </p:txBody>
      </p:sp>
      <p:pic>
        <p:nvPicPr>
          <p:cNvPr id="10" name="Content Placeholder 9">
            <a:extLst>
              <a:ext uri="{FF2B5EF4-FFF2-40B4-BE49-F238E27FC236}">
                <a16:creationId xmlns:a16="http://schemas.microsoft.com/office/drawing/2014/main" id="{4BFEB5D9-BEAD-AB46-B348-E66C36C6DA21}"/>
              </a:ext>
            </a:extLst>
          </p:cNvPr>
          <p:cNvPicPr>
            <a:picLocks noGrp="1" noChangeAspect="1"/>
          </p:cNvPicPr>
          <p:nvPr>
            <p:ph sz="quarter" idx="4"/>
          </p:nvPr>
        </p:nvPicPr>
        <p:blipFill>
          <a:blip r:embed="rId2"/>
          <a:stretch>
            <a:fillRect/>
          </a:stretch>
        </p:blipFill>
        <p:spPr>
          <a:xfrm>
            <a:off x="6838084" y="3132138"/>
            <a:ext cx="4002231" cy="3086100"/>
          </a:xfrm>
        </p:spPr>
      </p:pic>
      <p:pic>
        <p:nvPicPr>
          <p:cNvPr id="9" name="Content Placeholder 8">
            <a:extLst>
              <a:ext uri="{FF2B5EF4-FFF2-40B4-BE49-F238E27FC236}">
                <a16:creationId xmlns:a16="http://schemas.microsoft.com/office/drawing/2014/main" id="{7C0D68BA-FF03-5145-A5C3-CC297D0192F9}"/>
              </a:ext>
            </a:extLst>
          </p:cNvPr>
          <p:cNvPicPr>
            <a:picLocks noGrp="1" noChangeAspect="1"/>
          </p:cNvPicPr>
          <p:nvPr>
            <p:ph sz="half" idx="2"/>
          </p:nvPr>
        </p:nvPicPr>
        <p:blipFill>
          <a:blip r:embed="rId3"/>
          <a:stretch>
            <a:fillRect/>
          </a:stretch>
        </p:blipFill>
        <p:spPr>
          <a:xfrm>
            <a:off x="958667" y="3132138"/>
            <a:ext cx="4766040" cy="3086100"/>
          </a:xfrm>
        </p:spPr>
      </p:pic>
    </p:spTree>
    <p:extLst>
      <p:ext uri="{BB962C8B-B14F-4D97-AF65-F5344CB8AC3E}">
        <p14:creationId xmlns:p14="http://schemas.microsoft.com/office/powerpoint/2010/main" val="2754867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B237AB-594B-5741-81EE-48593530AF0B}"/>
              </a:ext>
            </a:extLst>
          </p:cNvPr>
          <p:cNvSpPr>
            <a:spLocks noGrp="1"/>
          </p:cNvSpPr>
          <p:nvPr>
            <p:ph type="body" sz="quarter" idx="3"/>
          </p:nvPr>
        </p:nvSpPr>
        <p:spPr>
          <a:xfrm>
            <a:off x="6286500" y="422238"/>
            <a:ext cx="5105400" cy="823912"/>
          </a:xfrm>
        </p:spPr>
        <p:txBody>
          <a:bodyPr>
            <a:normAutofit fontScale="85000" lnSpcReduction="10000"/>
          </a:bodyPr>
          <a:lstStyle/>
          <a:p>
            <a:r>
              <a:rPr lang="en-US" dirty="0">
                <a:solidFill>
                  <a:srgbClr val="FF0000"/>
                </a:solidFill>
              </a:rPr>
              <a:t>Handspring #2 UNOFFICIAL but Vetted Deductions Breakdown</a:t>
            </a:r>
          </a:p>
        </p:txBody>
      </p:sp>
      <p:sp>
        <p:nvSpPr>
          <p:cNvPr id="6" name="Content Placeholder 5">
            <a:extLst>
              <a:ext uri="{FF2B5EF4-FFF2-40B4-BE49-F238E27FC236}">
                <a16:creationId xmlns:a16="http://schemas.microsoft.com/office/drawing/2014/main" id="{E6B574A2-B0DC-1E4D-ADF1-CAAD75C0F51F}"/>
              </a:ext>
            </a:extLst>
          </p:cNvPr>
          <p:cNvSpPr>
            <a:spLocks noGrp="1"/>
          </p:cNvSpPr>
          <p:nvPr>
            <p:ph sz="quarter" idx="4"/>
          </p:nvPr>
        </p:nvSpPr>
        <p:spPr>
          <a:xfrm>
            <a:off x="6172200" y="1246150"/>
            <a:ext cx="5334000" cy="4972535"/>
          </a:xfrm>
        </p:spPr>
        <p:txBody>
          <a:bodyPr/>
          <a:lstStyle/>
          <a:p>
            <a:pPr marL="0" indent="0">
              <a:buNone/>
            </a:pPr>
            <a:r>
              <a:rPr lang="en-US" sz="2000" b="1" dirty="0"/>
              <a:t>Pre Flight Body Position - </a:t>
            </a:r>
            <a:r>
              <a:rPr lang="en-US" sz="2000" b="1" dirty="0">
                <a:solidFill>
                  <a:srgbClr val="FF0000"/>
                </a:solidFill>
              </a:rPr>
              <a:t>.15</a:t>
            </a:r>
          </a:p>
          <a:p>
            <a:pPr marL="0" indent="0">
              <a:buNone/>
            </a:pPr>
            <a:r>
              <a:rPr lang="en-US" sz="2000" b="1" dirty="0"/>
              <a:t>Angle on - </a:t>
            </a:r>
            <a:r>
              <a:rPr lang="en-US" sz="2000" b="1" dirty="0">
                <a:solidFill>
                  <a:srgbClr val="FF0000"/>
                </a:solidFill>
              </a:rPr>
              <a:t>.1</a:t>
            </a:r>
          </a:p>
          <a:p>
            <a:pPr marL="0" indent="0">
              <a:buNone/>
            </a:pPr>
            <a:r>
              <a:rPr lang="en-US" sz="2000" b="1" dirty="0"/>
              <a:t>In Support Body Position - </a:t>
            </a:r>
            <a:r>
              <a:rPr lang="en-US" sz="2000" b="1" dirty="0">
                <a:solidFill>
                  <a:srgbClr val="FF0000"/>
                </a:solidFill>
              </a:rPr>
              <a:t>.45</a:t>
            </a:r>
          </a:p>
          <a:p>
            <a:pPr marL="0" indent="0">
              <a:buNone/>
            </a:pPr>
            <a:r>
              <a:rPr lang="en-US" sz="2000" b="1" dirty="0"/>
              <a:t>Angle off - </a:t>
            </a:r>
            <a:r>
              <a:rPr lang="en-US" sz="2000" b="1" dirty="0">
                <a:solidFill>
                  <a:srgbClr val="FF0000"/>
                </a:solidFill>
              </a:rPr>
              <a:t>.2</a:t>
            </a:r>
          </a:p>
          <a:p>
            <a:pPr marL="0" indent="0">
              <a:buNone/>
            </a:pPr>
            <a:r>
              <a:rPr lang="en-US" sz="2000" b="1" dirty="0"/>
              <a:t>Time in Support - </a:t>
            </a:r>
            <a:r>
              <a:rPr lang="en-US" sz="2000" b="1" dirty="0">
                <a:solidFill>
                  <a:srgbClr val="FF0000"/>
                </a:solidFill>
              </a:rPr>
              <a:t>.2</a:t>
            </a:r>
          </a:p>
          <a:p>
            <a:pPr marL="0" indent="0">
              <a:buNone/>
            </a:pPr>
            <a:r>
              <a:rPr lang="en-US" sz="2000" b="1" dirty="0"/>
              <a:t>Height - </a:t>
            </a:r>
            <a:r>
              <a:rPr lang="en-US" sz="2000" b="1" dirty="0">
                <a:solidFill>
                  <a:srgbClr val="FF0000"/>
                </a:solidFill>
              </a:rPr>
              <a:t>.3</a:t>
            </a:r>
          </a:p>
          <a:p>
            <a:pPr marL="0" indent="0">
              <a:buNone/>
            </a:pPr>
            <a:r>
              <a:rPr lang="en-US" sz="2000" b="1" dirty="0"/>
              <a:t>Off Flight Body Position - </a:t>
            </a:r>
            <a:r>
              <a:rPr lang="en-US" sz="2000" b="1" dirty="0">
                <a:solidFill>
                  <a:srgbClr val="FF0000"/>
                </a:solidFill>
              </a:rPr>
              <a:t>.3</a:t>
            </a:r>
          </a:p>
          <a:p>
            <a:pPr marL="0" indent="0">
              <a:buNone/>
            </a:pPr>
            <a:r>
              <a:rPr lang="en-US" sz="2000" b="1" dirty="0"/>
              <a:t>Posture on Landing - .</a:t>
            </a:r>
            <a:r>
              <a:rPr lang="en-US" sz="2000" b="1" dirty="0">
                <a:solidFill>
                  <a:srgbClr val="FF0000"/>
                </a:solidFill>
              </a:rPr>
              <a:t>2</a:t>
            </a:r>
          </a:p>
          <a:p>
            <a:pPr marL="0" indent="0">
              <a:buNone/>
            </a:pPr>
            <a:r>
              <a:rPr lang="en-US" sz="2000" b="1" dirty="0"/>
              <a:t>Landing - 0</a:t>
            </a:r>
          </a:p>
          <a:p>
            <a:pPr marL="0" indent="0">
              <a:buNone/>
            </a:pPr>
            <a:r>
              <a:rPr lang="en-US" sz="2000" b="1" dirty="0"/>
              <a:t>Distance - </a:t>
            </a:r>
            <a:r>
              <a:rPr lang="en-US" sz="2000" b="1" dirty="0">
                <a:solidFill>
                  <a:srgbClr val="FF0000"/>
                </a:solidFill>
              </a:rPr>
              <a:t>.2</a:t>
            </a:r>
          </a:p>
          <a:p>
            <a:pPr marL="0" indent="0">
              <a:buNone/>
            </a:pPr>
            <a:r>
              <a:rPr lang="en-US" sz="2000" b="1" dirty="0"/>
              <a:t>Dynamics - </a:t>
            </a:r>
            <a:r>
              <a:rPr lang="en-US" sz="2000" b="1" dirty="0">
                <a:solidFill>
                  <a:srgbClr val="FF0000"/>
                </a:solidFill>
              </a:rPr>
              <a:t>.15</a:t>
            </a:r>
          </a:p>
          <a:p>
            <a:pPr marL="0" indent="0">
              <a:buNone/>
            </a:pPr>
            <a:r>
              <a:rPr lang="en-US" sz="2000" b="1" dirty="0"/>
              <a:t>Score: </a:t>
            </a:r>
            <a:r>
              <a:rPr lang="en-US" sz="2000" b="1" dirty="0">
                <a:solidFill>
                  <a:srgbClr val="FF0000"/>
                </a:solidFill>
              </a:rPr>
              <a:t>7.75</a:t>
            </a:r>
            <a:endParaRPr lang="en-US" b="1" dirty="0">
              <a:solidFill>
                <a:srgbClr val="FF0000"/>
              </a:solidFill>
            </a:endParaRPr>
          </a:p>
        </p:txBody>
      </p:sp>
      <p:pic>
        <p:nvPicPr>
          <p:cNvPr id="8" name="Handspring #2.mp4">
            <a:hlinkClick r:id="" action="ppaction://media"/>
            <a:extLst>
              <a:ext uri="{FF2B5EF4-FFF2-40B4-BE49-F238E27FC236}">
                <a16:creationId xmlns:a16="http://schemas.microsoft.com/office/drawing/2014/main" id="{7B77430E-3BA6-CA4A-BF38-760547027CCF}"/>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579475" y="591768"/>
            <a:ext cx="5311775" cy="2978150"/>
          </a:xfrm>
        </p:spPr>
      </p:pic>
      <p:sp>
        <p:nvSpPr>
          <p:cNvPr id="10" name="Rectangle 9">
            <a:extLst>
              <a:ext uri="{FF2B5EF4-FFF2-40B4-BE49-F238E27FC236}">
                <a16:creationId xmlns:a16="http://schemas.microsoft.com/office/drawing/2014/main" id="{D433BC7C-2297-7C45-A494-60D0DEE33345}"/>
              </a:ext>
            </a:extLst>
          </p:cNvPr>
          <p:cNvSpPr/>
          <p:nvPr/>
        </p:nvSpPr>
        <p:spPr>
          <a:xfrm>
            <a:off x="428739" y="4711363"/>
            <a:ext cx="5311775" cy="1631216"/>
          </a:xfrm>
          <a:prstGeom prst="rect">
            <a:avLst/>
          </a:prstGeom>
        </p:spPr>
        <p:txBody>
          <a:bodyPr wrap="square">
            <a:spAutoFit/>
          </a:bodyPr>
          <a:lstStyle/>
          <a:p>
            <a:r>
              <a:rPr lang="en-US" sz="2000" b="1" dirty="0"/>
              <a:t>Look at the vault again and use the slider to view it in slow motion and study the corresponding  deductions for each phase of the vault.  </a:t>
            </a:r>
            <a:endParaRPr lang="en-US" sz="2000" dirty="0"/>
          </a:p>
          <a:p>
            <a:endParaRPr lang="en-US" sz="2000" b="1" dirty="0"/>
          </a:p>
        </p:txBody>
      </p:sp>
    </p:spTree>
    <p:extLst>
      <p:ext uri="{BB962C8B-B14F-4D97-AF65-F5344CB8AC3E}">
        <p14:creationId xmlns:p14="http://schemas.microsoft.com/office/powerpoint/2010/main" val="169094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9E126-4121-1A46-B20B-1354F945015D}"/>
              </a:ext>
            </a:extLst>
          </p:cNvPr>
          <p:cNvSpPr>
            <a:spLocks noGrp="1"/>
          </p:cNvSpPr>
          <p:nvPr>
            <p:ph type="title"/>
          </p:nvPr>
        </p:nvSpPr>
        <p:spPr/>
        <p:txBody>
          <a:bodyPr/>
          <a:lstStyle/>
          <a:p>
            <a:r>
              <a:rPr lang="en-US" dirty="0"/>
              <a:t>Handspring #4</a:t>
            </a:r>
          </a:p>
        </p:txBody>
      </p:sp>
      <p:sp>
        <p:nvSpPr>
          <p:cNvPr id="5" name="Text Placeholder 4">
            <a:extLst>
              <a:ext uri="{FF2B5EF4-FFF2-40B4-BE49-F238E27FC236}">
                <a16:creationId xmlns:a16="http://schemas.microsoft.com/office/drawing/2014/main" id="{B5123B82-D8F8-FA42-9116-4E1C64668147}"/>
              </a:ext>
            </a:extLst>
          </p:cNvPr>
          <p:cNvSpPr>
            <a:spLocks noGrp="1"/>
          </p:cNvSpPr>
          <p:nvPr>
            <p:ph type="body" sz="quarter" idx="3"/>
          </p:nvPr>
        </p:nvSpPr>
        <p:spPr>
          <a:xfrm>
            <a:off x="685800" y="1955202"/>
            <a:ext cx="10618787" cy="823912"/>
          </a:xfrm>
        </p:spPr>
        <p:txBody>
          <a:bodyPr>
            <a:normAutofit/>
          </a:bodyPr>
          <a:lstStyle/>
          <a:p>
            <a:r>
              <a:rPr lang="en-US" sz="3200" dirty="0"/>
              <a:t>Compare #4 on the left to the MODEL on the right.</a:t>
            </a:r>
          </a:p>
        </p:txBody>
      </p:sp>
      <p:pic>
        <p:nvPicPr>
          <p:cNvPr id="8" name="Handspring #10">
            <a:hlinkClick r:id="" action="ppaction://media"/>
            <a:extLst>
              <a:ext uri="{FF2B5EF4-FFF2-40B4-BE49-F238E27FC236}">
                <a16:creationId xmlns:a16="http://schemas.microsoft.com/office/drawing/2014/main" id="{0573E372-68D1-2A4D-978D-88F059B6181D}"/>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6"/>
          <a:stretch>
            <a:fillRect/>
          </a:stretch>
        </p:blipFill>
        <p:spPr>
          <a:xfrm>
            <a:off x="6172200" y="3179763"/>
            <a:ext cx="5334000" cy="2990850"/>
          </a:xfrm>
        </p:spPr>
      </p:pic>
      <p:pic>
        <p:nvPicPr>
          <p:cNvPr id="6" name="Handspring #4">
            <a:hlinkClick r:id="" action="ppaction://media"/>
            <a:extLst>
              <a:ext uri="{FF2B5EF4-FFF2-40B4-BE49-F238E27FC236}">
                <a16:creationId xmlns:a16="http://schemas.microsoft.com/office/drawing/2014/main" id="{CB6613DD-57CA-A44A-BFA3-661A2E514132}"/>
              </a:ext>
            </a:extLst>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685800" y="3186113"/>
            <a:ext cx="5311775" cy="2978150"/>
          </a:xfrm>
        </p:spPr>
      </p:pic>
    </p:spTree>
    <p:extLst>
      <p:ext uri="{BB962C8B-B14F-4D97-AF65-F5344CB8AC3E}">
        <p14:creationId xmlns:p14="http://schemas.microsoft.com/office/powerpoint/2010/main" val="361150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73"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83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D2298-C39D-584C-AFAB-5F643DBD17FB}"/>
              </a:ext>
            </a:extLst>
          </p:cNvPr>
          <p:cNvSpPr>
            <a:spLocks noGrp="1"/>
          </p:cNvSpPr>
          <p:nvPr>
            <p:ph type="title"/>
          </p:nvPr>
        </p:nvSpPr>
        <p:spPr>
          <a:xfrm>
            <a:off x="2895600" y="322729"/>
            <a:ext cx="8610600" cy="1358153"/>
          </a:xfrm>
        </p:spPr>
        <p:txBody>
          <a:bodyPr>
            <a:normAutofit/>
          </a:bodyPr>
          <a:lstStyle/>
          <a:p>
            <a:pPr algn="ctr"/>
            <a:br>
              <a:rPr lang="en-US" sz="2800" dirty="0"/>
            </a:br>
            <a:r>
              <a:rPr lang="en-US" sz="2800" dirty="0"/>
              <a:t> </a:t>
            </a:r>
          </a:p>
        </p:txBody>
      </p:sp>
      <p:sp>
        <p:nvSpPr>
          <p:cNvPr id="5" name="Text Placeholder 4">
            <a:extLst>
              <a:ext uri="{FF2B5EF4-FFF2-40B4-BE49-F238E27FC236}">
                <a16:creationId xmlns:a16="http://schemas.microsoft.com/office/drawing/2014/main" id="{DEF9DFCB-0425-0B4A-968E-3B0600FA9635}"/>
              </a:ext>
            </a:extLst>
          </p:cNvPr>
          <p:cNvSpPr>
            <a:spLocks noGrp="1"/>
          </p:cNvSpPr>
          <p:nvPr>
            <p:ph type="body" sz="quarter" idx="3"/>
          </p:nvPr>
        </p:nvSpPr>
        <p:spPr/>
        <p:txBody>
          <a:bodyPr>
            <a:normAutofit/>
          </a:bodyPr>
          <a:lstStyle/>
          <a:p>
            <a:r>
              <a:rPr lang="en-US" dirty="0">
                <a:solidFill>
                  <a:srgbClr val="FF0000"/>
                </a:solidFill>
              </a:rPr>
              <a:t>Angle</a:t>
            </a:r>
            <a:r>
              <a:rPr lang="en-US" dirty="0"/>
              <a:t> of Arrival</a:t>
            </a:r>
          </a:p>
        </p:txBody>
      </p:sp>
      <p:pic>
        <p:nvPicPr>
          <p:cNvPr id="13" name="Content Placeholder 12">
            <a:extLst>
              <a:ext uri="{FF2B5EF4-FFF2-40B4-BE49-F238E27FC236}">
                <a16:creationId xmlns:a16="http://schemas.microsoft.com/office/drawing/2014/main" id="{76B4DFF5-5752-2540-B348-5E615F6DA35E}"/>
              </a:ext>
            </a:extLst>
          </p:cNvPr>
          <p:cNvPicPr>
            <a:picLocks noGrp="1" noChangeAspect="1"/>
          </p:cNvPicPr>
          <p:nvPr>
            <p:ph sz="quarter" idx="4"/>
          </p:nvPr>
        </p:nvPicPr>
        <p:blipFill>
          <a:blip r:embed="rId2"/>
          <a:stretch>
            <a:fillRect/>
          </a:stretch>
        </p:blipFill>
        <p:spPr>
          <a:xfrm>
            <a:off x="6447519" y="3132138"/>
            <a:ext cx="4783361" cy="3086100"/>
          </a:xfrm>
        </p:spPr>
      </p:pic>
      <p:sp>
        <p:nvSpPr>
          <p:cNvPr id="9" name="Text Placeholder 8">
            <a:extLst>
              <a:ext uri="{FF2B5EF4-FFF2-40B4-BE49-F238E27FC236}">
                <a16:creationId xmlns:a16="http://schemas.microsoft.com/office/drawing/2014/main" id="{81952F76-3D7A-9345-9A7B-BA9349859ABA}"/>
              </a:ext>
            </a:extLst>
          </p:cNvPr>
          <p:cNvSpPr>
            <a:spLocks noGrp="1"/>
          </p:cNvSpPr>
          <p:nvPr>
            <p:ph type="body" idx="1"/>
          </p:nvPr>
        </p:nvSpPr>
        <p:spPr/>
        <p:txBody>
          <a:bodyPr/>
          <a:lstStyle/>
          <a:p>
            <a:r>
              <a:rPr lang="en-US" dirty="0"/>
              <a:t>Pre Flight </a:t>
            </a:r>
            <a:r>
              <a:rPr lang="en-US" dirty="0">
                <a:solidFill>
                  <a:srgbClr val="FF0000"/>
                </a:solidFill>
              </a:rPr>
              <a:t>Body Position</a:t>
            </a:r>
          </a:p>
        </p:txBody>
      </p:sp>
      <p:sp>
        <p:nvSpPr>
          <p:cNvPr id="12" name="Title 1">
            <a:extLst>
              <a:ext uri="{FF2B5EF4-FFF2-40B4-BE49-F238E27FC236}">
                <a16:creationId xmlns:a16="http://schemas.microsoft.com/office/drawing/2014/main" id="{DFF2942D-25E9-6448-A62D-E1AE4611D5E1}"/>
              </a:ext>
            </a:extLst>
          </p:cNvPr>
          <p:cNvSpPr txBox="1">
            <a:spLocks/>
          </p:cNvSpPr>
          <p:nvPr/>
        </p:nvSpPr>
        <p:spPr>
          <a:xfrm>
            <a:off x="2895600" y="762000"/>
            <a:ext cx="8610600" cy="129540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Handspring #4</a:t>
            </a:r>
          </a:p>
        </p:txBody>
      </p:sp>
      <p:pic>
        <p:nvPicPr>
          <p:cNvPr id="7" name="Content Placeholder 6">
            <a:extLst>
              <a:ext uri="{FF2B5EF4-FFF2-40B4-BE49-F238E27FC236}">
                <a16:creationId xmlns:a16="http://schemas.microsoft.com/office/drawing/2014/main" id="{D2620DD2-B8F0-964D-B049-80E8FF6420A6}"/>
              </a:ext>
            </a:extLst>
          </p:cNvPr>
          <p:cNvPicPr>
            <a:picLocks noGrp="1" noChangeAspect="1"/>
          </p:cNvPicPr>
          <p:nvPr>
            <p:ph sz="half" idx="2"/>
          </p:nvPr>
        </p:nvPicPr>
        <p:blipFill>
          <a:blip r:embed="rId3"/>
          <a:stretch>
            <a:fillRect/>
          </a:stretch>
        </p:blipFill>
        <p:spPr>
          <a:xfrm>
            <a:off x="939493" y="3132138"/>
            <a:ext cx="4804388" cy="3086100"/>
          </a:xfrm>
        </p:spPr>
      </p:pic>
    </p:spTree>
    <p:extLst>
      <p:ext uri="{BB962C8B-B14F-4D97-AF65-F5344CB8AC3E}">
        <p14:creationId xmlns:p14="http://schemas.microsoft.com/office/powerpoint/2010/main" val="1322599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1816E-93EF-3849-A8B0-03EB86EF0877}"/>
              </a:ext>
            </a:extLst>
          </p:cNvPr>
          <p:cNvSpPr>
            <a:spLocks noGrp="1"/>
          </p:cNvSpPr>
          <p:nvPr>
            <p:ph type="title"/>
          </p:nvPr>
        </p:nvSpPr>
        <p:spPr/>
        <p:txBody>
          <a:bodyPr/>
          <a:lstStyle/>
          <a:p>
            <a:r>
              <a:rPr lang="en-US" dirty="0"/>
              <a:t>Handspring #4</a:t>
            </a:r>
          </a:p>
        </p:txBody>
      </p:sp>
      <p:sp>
        <p:nvSpPr>
          <p:cNvPr id="3" name="Text Placeholder 2">
            <a:extLst>
              <a:ext uri="{FF2B5EF4-FFF2-40B4-BE49-F238E27FC236}">
                <a16:creationId xmlns:a16="http://schemas.microsoft.com/office/drawing/2014/main" id="{D5966A22-0D46-0E4A-82E5-F72C92A097C7}"/>
              </a:ext>
            </a:extLst>
          </p:cNvPr>
          <p:cNvSpPr>
            <a:spLocks noGrp="1"/>
          </p:cNvSpPr>
          <p:nvPr>
            <p:ph type="body" idx="1"/>
          </p:nvPr>
        </p:nvSpPr>
        <p:spPr/>
        <p:txBody>
          <a:bodyPr>
            <a:normAutofit fontScale="92500"/>
          </a:bodyPr>
          <a:lstStyle/>
          <a:p>
            <a:r>
              <a:rPr lang="en-US" dirty="0">
                <a:solidFill>
                  <a:srgbClr val="FF0000"/>
                </a:solidFill>
              </a:rPr>
              <a:t>Body Position </a:t>
            </a:r>
            <a:r>
              <a:rPr lang="en-US" dirty="0"/>
              <a:t>in Support</a:t>
            </a:r>
          </a:p>
        </p:txBody>
      </p:sp>
      <p:sp>
        <p:nvSpPr>
          <p:cNvPr id="5" name="Text Placeholder 4">
            <a:extLst>
              <a:ext uri="{FF2B5EF4-FFF2-40B4-BE49-F238E27FC236}">
                <a16:creationId xmlns:a16="http://schemas.microsoft.com/office/drawing/2014/main" id="{AB557930-4602-8F48-8BF9-03F835146E2E}"/>
              </a:ext>
            </a:extLst>
          </p:cNvPr>
          <p:cNvSpPr>
            <a:spLocks noGrp="1"/>
          </p:cNvSpPr>
          <p:nvPr>
            <p:ph type="body" sz="quarter" idx="3"/>
          </p:nvPr>
        </p:nvSpPr>
        <p:spPr/>
        <p:txBody>
          <a:bodyPr>
            <a:normAutofit fontScale="92500"/>
          </a:bodyPr>
          <a:lstStyle/>
          <a:p>
            <a:r>
              <a:rPr lang="en-US" dirty="0">
                <a:solidFill>
                  <a:srgbClr val="FF0000"/>
                </a:solidFill>
              </a:rPr>
              <a:t>Angle off </a:t>
            </a:r>
            <a:r>
              <a:rPr lang="en-US" dirty="0"/>
              <a:t>the Table and corresponding Time in Support</a:t>
            </a:r>
          </a:p>
        </p:txBody>
      </p:sp>
      <p:pic>
        <p:nvPicPr>
          <p:cNvPr id="8" name="Content Placeholder 7">
            <a:extLst>
              <a:ext uri="{FF2B5EF4-FFF2-40B4-BE49-F238E27FC236}">
                <a16:creationId xmlns:a16="http://schemas.microsoft.com/office/drawing/2014/main" id="{B435B4FD-3783-2B42-937E-3A7339F5A173}"/>
              </a:ext>
            </a:extLst>
          </p:cNvPr>
          <p:cNvPicPr>
            <a:picLocks noGrp="1" noChangeAspect="1"/>
          </p:cNvPicPr>
          <p:nvPr>
            <p:ph sz="quarter" idx="4"/>
          </p:nvPr>
        </p:nvPicPr>
        <p:blipFill>
          <a:blip r:embed="rId2"/>
          <a:stretch>
            <a:fillRect/>
          </a:stretch>
        </p:blipFill>
        <p:spPr>
          <a:xfrm>
            <a:off x="6428943" y="3132138"/>
            <a:ext cx="4820514" cy="3086100"/>
          </a:xfrm>
        </p:spPr>
      </p:pic>
      <p:pic>
        <p:nvPicPr>
          <p:cNvPr id="10" name="Content Placeholder 9">
            <a:extLst>
              <a:ext uri="{FF2B5EF4-FFF2-40B4-BE49-F238E27FC236}">
                <a16:creationId xmlns:a16="http://schemas.microsoft.com/office/drawing/2014/main" id="{E3417EFE-E805-FB4E-AFA6-A8041FCFB440}"/>
              </a:ext>
            </a:extLst>
          </p:cNvPr>
          <p:cNvPicPr>
            <a:picLocks noGrp="1" noChangeAspect="1"/>
          </p:cNvPicPr>
          <p:nvPr>
            <p:ph sz="half" idx="2"/>
          </p:nvPr>
        </p:nvPicPr>
        <p:blipFill>
          <a:blip r:embed="rId3"/>
          <a:stretch>
            <a:fillRect/>
          </a:stretch>
        </p:blipFill>
        <p:spPr>
          <a:xfrm>
            <a:off x="939620" y="3132138"/>
            <a:ext cx="4804135" cy="3086100"/>
          </a:xfrm>
        </p:spPr>
      </p:pic>
    </p:spTree>
    <p:extLst>
      <p:ext uri="{BB962C8B-B14F-4D97-AF65-F5344CB8AC3E}">
        <p14:creationId xmlns:p14="http://schemas.microsoft.com/office/powerpoint/2010/main" val="3698829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024C7-A3D1-4D4B-866A-E820DF0DF8D2}"/>
              </a:ext>
            </a:extLst>
          </p:cNvPr>
          <p:cNvSpPr>
            <a:spLocks noGrp="1"/>
          </p:cNvSpPr>
          <p:nvPr>
            <p:ph type="title"/>
          </p:nvPr>
        </p:nvSpPr>
        <p:spPr/>
        <p:txBody>
          <a:bodyPr/>
          <a:lstStyle/>
          <a:p>
            <a:r>
              <a:rPr lang="en-US" dirty="0"/>
              <a:t>Handspring #4</a:t>
            </a:r>
          </a:p>
        </p:txBody>
      </p:sp>
      <p:sp>
        <p:nvSpPr>
          <p:cNvPr id="3" name="Text Placeholder 2">
            <a:extLst>
              <a:ext uri="{FF2B5EF4-FFF2-40B4-BE49-F238E27FC236}">
                <a16:creationId xmlns:a16="http://schemas.microsoft.com/office/drawing/2014/main" id="{812B7777-0666-094D-8F71-CED0EAC9A6E0}"/>
              </a:ext>
            </a:extLst>
          </p:cNvPr>
          <p:cNvSpPr>
            <a:spLocks noGrp="1"/>
          </p:cNvSpPr>
          <p:nvPr>
            <p:ph type="body" idx="1"/>
          </p:nvPr>
        </p:nvSpPr>
        <p:spPr>
          <a:xfrm>
            <a:off x="932364" y="1887967"/>
            <a:ext cx="5079991" cy="823912"/>
          </a:xfrm>
        </p:spPr>
        <p:txBody>
          <a:bodyPr>
            <a:normAutofit fontScale="70000" lnSpcReduction="20000"/>
          </a:bodyPr>
          <a:lstStyle/>
          <a:p>
            <a:r>
              <a:rPr lang="en-US" dirty="0">
                <a:solidFill>
                  <a:srgbClr val="FF0000"/>
                </a:solidFill>
              </a:rPr>
              <a:t>Height Baseline</a:t>
            </a:r>
            <a:r>
              <a:rPr lang="en-US" dirty="0"/>
              <a:t> (measured from table to center of gravity when inverted before repulsion)</a:t>
            </a:r>
          </a:p>
        </p:txBody>
      </p:sp>
      <p:sp>
        <p:nvSpPr>
          <p:cNvPr id="5" name="Text Placeholder 4">
            <a:extLst>
              <a:ext uri="{FF2B5EF4-FFF2-40B4-BE49-F238E27FC236}">
                <a16:creationId xmlns:a16="http://schemas.microsoft.com/office/drawing/2014/main" id="{7B11E2F0-638A-564B-ABAA-442207A948F1}"/>
              </a:ext>
            </a:extLst>
          </p:cNvPr>
          <p:cNvSpPr>
            <a:spLocks noGrp="1"/>
          </p:cNvSpPr>
          <p:nvPr>
            <p:ph type="body" sz="quarter" idx="3"/>
          </p:nvPr>
        </p:nvSpPr>
        <p:spPr>
          <a:xfrm>
            <a:off x="6398547" y="1887967"/>
            <a:ext cx="5105400" cy="823912"/>
          </a:xfrm>
        </p:spPr>
        <p:txBody>
          <a:bodyPr>
            <a:normAutofit fontScale="70000" lnSpcReduction="20000"/>
          </a:bodyPr>
          <a:lstStyle/>
          <a:p>
            <a:r>
              <a:rPr lang="en-US" dirty="0">
                <a:solidFill>
                  <a:srgbClr val="FF0000"/>
                </a:solidFill>
              </a:rPr>
              <a:t>Height Achieved </a:t>
            </a:r>
            <a:r>
              <a:rPr lang="en-US" dirty="0"/>
              <a:t>(compare red line to green line after lining up blue table height line for accurate comparison.</a:t>
            </a:r>
          </a:p>
        </p:txBody>
      </p:sp>
      <p:pic>
        <p:nvPicPr>
          <p:cNvPr id="14" name="Content Placeholder 13">
            <a:extLst>
              <a:ext uri="{FF2B5EF4-FFF2-40B4-BE49-F238E27FC236}">
                <a16:creationId xmlns:a16="http://schemas.microsoft.com/office/drawing/2014/main" id="{FC3C023A-66F5-8B40-A94D-9DB35B5F3F37}"/>
              </a:ext>
            </a:extLst>
          </p:cNvPr>
          <p:cNvPicPr>
            <a:picLocks noGrp="1" noChangeAspect="1"/>
          </p:cNvPicPr>
          <p:nvPr>
            <p:ph sz="quarter" idx="4"/>
          </p:nvPr>
        </p:nvPicPr>
        <p:blipFill>
          <a:blip r:embed="rId2"/>
          <a:stretch>
            <a:fillRect/>
          </a:stretch>
        </p:blipFill>
        <p:spPr>
          <a:xfrm>
            <a:off x="6416537" y="3132138"/>
            <a:ext cx="4845326" cy="3086100"/>
          </a:xfrm>
        </p:spPr>
      </p:pic>
      <p:pic>
        <p:nvPicPr>
          <p:cNvPr id="8" name="Content Placeholder 7">
            <a:extLst>
              <a:ext uri="{FF2B5EF4-FFF2-40B4-BE49-F238E27FC236}">
                <a16:creationId xmlns:a16="http://schemas.microsoft.com/office/drawing/2014/main" id="{877C3D1C-04C3-0241-9306-E9BC790929A9}"/>
              </a:ext>
            </a:extLst>
          </p:cNvPr>
          <p:cNvPicPr>
            <a:picLocks noGrp="1" noChangeAspect="1"/>
          </p:cNvPicPr>
          <p:nvPr>
            <p:ph sz="half" idx="2"/>
          </p:nvPr>
        </p:nvPicPr>
        <p:blipFill>
          <a:blip r:embed="rId3"/>
          <a:stretch>
            <a:fillRect/>
          </a:stretch>
        </p:blipFill>
        <p:spPr>
          <a:xfrm>
            <a:off x="962235" y="3132138"/>
            <a:ext cx="4758904" cy="3086100"/>
          </a:xfrm>
        </p:spPr>
      </p:pic>
    </p:spTree>
    <p:extLst>
      <p:ext uri="{BB962C8B-B14F-4D97-AF65-F5344CB8AC3E}">
        <p14:creationId xmlns:p14="http://schemas.microsoft.com/office/powerpoint/2010/main" val="1322448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128A5-6347-D04D-B33F-56F73816324F}"/>
              </a:ext>
            </a:extLst>
          </p:cNvPr>
          <p:cNvSpPr>
            <a:spLocks noGrp="1"/>
          </p:cNvSpPr>
          <p:nvPr>
            <p:ph type="title"/>
          </p:nvPr>
        </p:nvSpPr>
        <p:spPr/>
        <p:txBody>
          <a:bodyPr/>
          <a:lstStyle/>
          <a:p>
            <a:r>
              <a:rPr lang="en-US" dirty="0"/>
              <a:t>Handspring #4</a:t>
            </a:r>
          </a:p>
        </p:txBody>
      </p:sp>
      <p:sp>
        <p:nvSpPr>
          <p:cNvPr id="3" name="Text Placeholder 2">
            <a:extLst>
              <a:ext uri="{FF2B5EF4-FFF2-40B4-BE49-F238E27FC236}">
                <a16:creationId xmlns:a16="http://schemas.microsoft.com/office/drawing/2014/main" id="{6A7FC82B-6FEE-9C40-8BAE-9465CEFE1AED}"/>
              </a:ext>
            </a:extLst>
          </p:cNvPr>
          <p:cNvSpPr>
            <a:spLocks noGrp="1"/>
          </p:cNvSpPr>
          <p:nvPr>
            <p:ph type="body" idx="1"/>
          </p:nvPr>
        </p:nvSpPr>
        <p:spPr/>
        <p:txBody>
          <a:bodyPr>
            <a:normAutofit lnSpcReduction="10000"/>
          </a:bodyPr>
          <a:lstStyle/>
          <a:p>
            <a:r>
              <a:rPr lang="en-US" dirty="0">
                <a:solidFill>
                  <a:srgbClr val="FF0000"/>
                </a:solidFill>
              </a:rPr>
              <a:t>Body Position</a:t>
            </a:r>
            <a:r>
              <a:rPr lang="en-US" dirty="0"/>
              <a:t> in post flight</a:t>
            </a:r>
            <a:endParaRPr lang="en-US" dirty="0">
              <a:solidFill>
                <a:srgbClr val="FF0000"/>
              </a:solidFill>
            </a:endParaRPr>
          </a:p>
        </p:txBody>
      </p:sp>
      <p:sp>
        <p:nvSpPr>
          <p:cNvPr id="5" name="Text Placeholder 4">
            <a:extLst>
              <a:ext uri="{FF2B5EF4-FFF2-40B4-BE49-F238E27FC236}">
                <a16:creationId xmlns:a16="http://schemas.microsoft.com/office/drawing/2014/main" id="{E4D05877-DE35-584C-8F23-D0AA2BA19782}"/>
              </a:ext>
            </a:extLst>
          </p:cNvPr>
          <p:cNvSpPr>
            <a:spLocks noGrp="1"/>
          </p:cNvSpPr>
          <p:nvPr>
            <p:ph type="body" sz="quarter" idx="3"/>
          </p:nvPr>
        </p:nvSpPr>
        <p:spPr/>
        <p:txBody>
          <a:bodyPr>
            <a:normAutofit lnSpcReduction="10000"/>
          </a:bodyPr>
          <a:lstStyle/>
          <a:p>
            <a:r>
              <a:rPr lang="en-US" dirty="0">
                <a:solidFill>
                  <a:srgbClr val="FF0000"/>
                </a:solidFill>
              </a:rPr>
              <a:t>Posture</a:t>
            </a:r>
            <a:r>
              <a:rPr lang="en-US" dirty="0"/>
              <a:t> on Contact &amp; </a:t>
            </a:r>
            <a:r>
              <a:rPr lang="en-US" dirty="0">
                <a:solidFill>
                  <a:srgbClr val="FF0000"/>
                </a:solidFill>
              </a:rPr>
              <a:t>Distance</a:t>
            </a:r>
          </a:p>
        </p:txBody>
      </p:sp>
      <p:pic>
        <p:nvPicPr>
          <p:cNvPr id="19" name="Content Placeholder 18">
            <a:extLst>
              <a:ext uri="{FF2B5EF4-FFF2-40B4-BE49-F238E27FC236}">
                <a16:creationId xmlns:a16="http://schemas.microsoft.com/office/drawing/2014/main" id="{349CE9A0-B193-734D-9084-0DE13BF120DF}"/>
              </a:ext>
            </a:extLst>
          </p:cNvPr>
          <p:cNvPicPr>
            <a:picLocks noGrp="1" noChangeAspect="1"/>
          </p:cNvPicPr>
          <p:nvPr>
            <p:ph sz="quarter" idx="4"/>
          </p:nvPr>
        </p:nvPicPr>
        <p:blipFill>
          <a:blip r:embed="rId2"/>
          <a:stretch>
            <a:fillRect/>
          </a:stretch>
        </p:blipFill>
        <p:spPr>
          <a:xfrm>
            <a:off x="6439513" y="3132138"/>
            <a:ext cx="4799373" cy="3086100"/>
          </a:xfrm>
        </p:spPr>
      </p:pic>
      <p:pic>
        <p:nvPicPr>
          <p:cNvPr id="8" name="Content Placeholder 7">
            <a:extLst>
              <a:ext uri="{FF2B5EF4-FFF2-40B4-BE49-F238E27FC236}">
                <a16:creationId xmlns:a16="http://schemas.microsoft.com/office/drawing/2014/main" id="{D68A7A50-07A9-314C-BCB1-FF2D995C8147}"/>
              </a:ext>
            </a:extLst>
          </p:cNvPr>
          <p:cNvPicPr>
            <a:picLocks noGrp="1" noChangeAspect="1"/>
          </p:cNvPicPr>
          <p:nvPr>
            <p:ph sz="half" idx="2"/>
          </p:nvPr>
        </p:nvPicPr>
        <p:blipFill>
          <a:blip r:embed="rId3"/>
          <a:stretch>
            <a:fillRect/>
          </a:stretch>
        </p:blipFill>
        <p:spPr>
          <a:xfrm>
            <a:off x="894905" y="3132138"/>
            <a:ext cx="4893564" cy="3086100"/>
          </a:xfrm>
        </p:spPr>
      </p:pic>
    </p:spTree>
    <p:extLst>
      <p:ext uri="{BB962C8B-B14F-4D97-AF65-F5344CB8AC3E}">
        <p14:creationId xmlns:p14="http://schemas.microsoft.com/office/powerpoint/2010/main" val="1945909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184C17E-8AC3-F840-9AEA-6B4D541DD834}"/>
              </a:ext>
            </a:extLst>
          </p:cNvPr>
          <p:cNvSpPr>
            <a:spLocks noGrp="1"/>
          </p:cNvSpPr>
          <p:nvPr>
            <p:ph sz="half" idx="2"/>
          </p:nvPr>
        </p:nvSpPr>
        <p:spPr>
          <a:xfrm>
            <a:off x="685800" y="551330"/>
            <a:ext cx="5311775" cy="5667356"/>
          </a:xfrm>
        </p:spPr>
        <p:txBody>
          <a:bodyPr/>
          <a:lstStyle/>
          <a:p>
            <a:endParaRPr lang="en-US" dirty="0"/>
          </a:p>
          <a:p>
            <a:endParaRPr lang="en-US" dirty="0"/>
          </a:p>
          <a:p>
            <a:endParaRPr lang="en-US" dirty="0"/>
          </a:p>
        </p:txBody>
      </p:sp>
      <p:sp>
        <p:nvSpPr>
          <p:cNvPr id="5" name="Text Placeholder 4">
            <a:extLst>
              <a:ext uri="{FF2B5EF4-FFF2-40B4-BE49-F238E27FC236}">
                <a16:creationId xmlns:a16="http://schemas.microsoft.com/office/drawing/2014/main" id="{27B237AB-594B-5741-81EE-48593530AF0B}"/>
              </a:ext>
            </a:extLst>
          </p:cNvPr>
          <p:cNvSpPr>
            <a:spLocks noGrp="1"/>
          </p:cNvSpPr>
          <p:nvPr>
            <p:ph type="body" sz="quarter" idx="3"/>
          </p:nvPr>
        </p:nvSpPr>
        <p:spPr>
          <a:xfrm>
            <a:off x="6286500" y="422238"/>
            <a:ext cx="5105400" cy="823912"/>
          </a:xfrm>
        </p:spPr>
        <p:txBody>
          <a:bodyPr>
            <a:normAutofit fontScale="92500"/>
          </a:bodyPr>
          <a:lstStyle/>
          <a:p>
            <a:r>
              <a:rPr lang="en-US" b="1" dirty="0">
                <a:solidFill>
                  <a:srgbClr val="FF0000"/>
                </a:solidFill>
              </a:rPr>
              <a:t>Handspring #4 UNOFFICIAL but Vetted Deductions Breakdown</a:t>
            </a:r>
          </a:p>
        </p:txBody>
      </p:sp>
      <p:sp>
        <p:nvSpPr>
          <p:cNvPr id="6" name="Content Placeholder 5">
            <a:extLst>
              <a:ext uri="{FF2B5EF4-FFF2-40B4-BE49-F238E27FC236}">
                <a16:creationId xmlns:a16="http://schemas.microsoft.com/office/drawing/2014/main" id="{E6B574A2-B0DC-1E4D-ADF1-CAAD75C0F51F}"/>
              </a:ext>
            </a:extLst>
          </p:cNvPr>
          <p:cNvSpPr>
            <a:spLocks noGrp="1"/>
          </p:cNvSpPr>
          <p:nvPr>
            <p:ph sz="quarter" idx="4"/>
          </p:nvPr>
        </p:nvSpPr>
        <p:spPr>
          <a:xfrm>
            <a:off x="6172200" y="1246150"/>
            <a:ext cx="5334000" cy="4972535"/>
          </a:xfrm>
        </p:spPr>
        <p:txBody>
          <a:bodyPr/>
          <a:lstStyle/>
          <a:p>
            <a:pPr marL="0" indent="0">
              <a:buNone/>
            </a:pPr>
            <a:r>
              <a:rPr lang="en-US" sz="2000" b="1" dirty="0"/>
              <a:t>Pre Flight Body Position: </a:t>
            </a:r>
            <a:r>
              <a:rPr lang="en-US" sz="2000" b="1" dirty="0">
                <a:solidFill>
                  <a:srgbClr val="FF0000"/>
                </a:solidFill>
              </a:rPr>
              <a:t>.3</a:t>
            </a:r>
          </a:p>
          <a:p>
            <a:pPr marL="0" indent="0">
              <a:buNone/>
            </a:pPr>
            <a:r>
              <a:rPr lang="en-US" sz="2000" b="1" dirty="0"/>
              <a:t>Angle on: </a:t>
            </a:r>
            <a:r>
              <a:rPr lang="en-US" sz="2000" b="1" dirty="0">
                <a:solidFill>
                  <a:srgbClr val="FF0000"/>
                </a:solidFill>
              </a:rPr>
              <a:t>0</a:t>
            </a:r>
          </a:p>
          <a:p>
            <a:pPr marL="0" indent="0">
              <a:buNone/>
            </a:pPr>
            <a:r>
              <a:rPr lang="en-US" sz="2000" b="1" dirty="0"/>
              <a:t>In Support Body Position: </a:t>
            </a:r>
            <a:r>
              <a:rPr lang="en-US" sz="2000" b="1" dirty="0">
                <a:solidFill>
                  <a:srgbClr val="FF0000"/>
                </a:solidFill>
              </a:rPr>
              <a:t>.5</a:t>
            </a:r>
          </a:p>
          <a:p>
            <a:pPr marL="0" indent="0">
              <a:buNone/>
            </a:pPr>
            <a:r>
              <a:rPr lang="en-US" sz="2000" b="1" dirty="0"/>
              <a:t>Angle off: </a:t>
            </a:r>
            <a:r>
              <a:rPr lang="en-US" sz="2000" b="1" dirty="0">
                <a:solidFill>
                  <a:srgbClr val="FF0000"/>
                </a:solidFill>
              </a:rPr>
              <a:t>.6</a:t>
            </a:r>
          </a:p>
          <a:p>
            <a:pPr marL="0" indent="0">
              <a:buNone/>
            </a:pPr>
            <a:r>
              <a:rPr lang="en-US" sz="2000" b="1" dirty="0"/>
              <a:t>Time in Support: </a:t>
            </a:r>
            <a:r>
              <a:rPr lang="en-US" sz="2000" b="1" dirty="0">
                <a:solidFill>
                  <a:srgbClr val="FF0000"/>
                </a:solidFill>
              </a:rPr>
              <a:t>.35</a:t>
            </a:r>
          </a:p>
          <a:p>
            <a:pPr marL="0" indent="0">
              <a:buNone/>
            </a:pPr>
            <a:r>
              <a:rPr lang="en-US" sz="2000" b="1" dirty="0"/>
              <a:t>Height: </a:t>
            </a:r>
            <a:r>
              <a:rPr lang="en-US" sz="2000" b="1" dirty="0">
                <a:solidFill>
                  <a:srgbClr val="FF0000"/>
                </a:solidFill>
              </a:rPr>
              <a:t>.45</a:t>
            </a:r>
          </a:p>
          <a:p>
            <a:pPr marL="0" indent="0">
              <a:buNone/>
            </a:pPr>
            <a:r>
              <a:rPr lang="en-US" sz="2000" b="1" dirty="0"/>
              <a:t>Off Flight Body Position: </a:t>
            </a:r>
            <a:r>
              <a:rPr lang="en-US" sz="2000" b="1" dirty="0">
                <a:solidFill>
                  <a:srgbClr val="FF0000"/>
                </a:solidFill>
              </a:rPr>
              <a:t>.1</a:t>
            </a:r>
          </a:p>
          <a:p>
            <a:pPr marL="0" indent="0">
              <a:buNone/>
            </a:pPr>
            <a:r>
              <a:rPr lang="en-US" sz="2000" b="1" dirty="0"/>
              <a:t>Posture on Landing: </a:t>
            </a:r>
            <a:r>
              <a:rPr lang="en-US" sz="2000" b="1" dirty="0">
                <a:solidFill>
                  <a:srgbClr val="FF0000"/>
                </a:solidFill>
              </a:rPr>
              <a:t>.2</a:t>
            </a:r>
          </a:p>
          <a:p>
            <a:pPr marL="0" indent="0">
              <a:buNone/>
            </a:pPr>
            <a:r>
              <a:rPr lang="en-US" sz="2000" b="1" dirty="0"/>
              <a:t>Landing: 0</a:t>
            </a:r>
          </a:p>
          <a:p>
            <a:pPr marL="0" indent="0">
              <a:buNone/>
            </a:pPr>
            <a:r>
              <a:rPr lang="en-US" sz="2000" b="1" dirty="0"/>
              <a:t>Distance: </a:t>
            </a:r>
            <a:r>
              <a:rPr lang="en-US" sz="2000" b="1" dirty="0">
                <a:solidFill>
                  <a:srgbClr val="FF0000"/>
                </a:solidFill>
              </a:rPr>
              <a:t>.2</a:t>
            </a:r>
          </a:p>
          <a:p>
            <a:pPr marL="0" indent="0">
              <a:buNone/>
            </a:pPr>
            <a:r>
              <a:rPr lang="en-US" sz="2000" b="1" dirty="0"/>
              <a:t>Dynamics: </a:t>
            </a:r>
            <a:r>
              <a:rPr lang="en-US" sz="2000" b="1" dirty="0">
                <a:solidFill>
                  <a:srgbClr val="FF0000"/>
                </a:solidFill>
              </a:rPr>
              <a:t>.2</a:t>
            </a:r>
          </a:p>
          <a:p>
            <a:pPr marL="0" indent="0">
              <a:buNone/>
            </a:pPr>
            <a:r>
              <a:rPr lang="en-US" sz="2000" b="1" dirty="0"/>
              <a:t>Score: </a:t>
            </a:r>
            <a:r>
              <a:rPr lang="en-US" sz="2000" b="1" dirty="0">
                <a:solidFill>
                  <a:srgbClr val="FF0000"/>
                </a:solidFill>
              </a:rPr>
              <a:t>7.1</a:t>
            </a:r>
            <a:endParaRPr lang="en-US" b="1" dirty="0">
              <a:solidFill>
                <a:srgbClr val="FF0000"/>
              </a:solidFill>
            </a:endParaRPr>
          </a:p>
        </p:txBody>
      </p:sp>
      <p:pic>
        <p:nvPicPr>
          <p:cNvPr id="2" name="Handspring #4.mp4">
            <a:hlinkClick r:id="" action="ppaction://media"/>
            <a:extLst>
              <a:ext uri="{FF2B5EF4-FFF2-40B4-BE49-F238E27FC236}">
                <a16:creationId xmlns:a16="http://schemas.microsoft.com/office/drawing/2014/main" id="{BB7D2AE1-2CA8-D747-85BF-8AF21B80982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1500" y="645676"/>
            <a:ext cx="5336438" cy="2992395"/>
          </a:xfrm>
          <a:prstGeom prst="rect">
            <a:avLst/>
          </a:prstGeom>
        </p:spPr>
      </p:pic>
      <p:sp>
        <p:nvSpPr>
          <p:cNvPr id="3" name="TextBox 2">
            <a:extLst>
              <a:ext uri="{FF2B5EF4-FFF2-40B4-BE49-F238E27FC236}">
                <a16:creationId xmlns:a16="http://schemas.microsoft.com/office/drawing/2014/main" id="{AFF782A3-E32E-2A44-A5E2-E2B790488042}"/>
              </a:ext>
            </a:extLst>
          </p:cNvPr>
          <p:cNvSpPr txBox="1"/>
          <p:nvPr/>
        </p:nvSpPr>
        <p:spPr>
          <a:xfrm>
            <a:off x="511175" y="4681816"/>
            <a:ext cx="5336438" cy="1631216"/>
          </a:xfrm>
          <a:prstGeom prst="rect">
            <a:avLst/>
          </a:prstGeom>
          <a:noFill/>
        </p:spPr>
        <p:txBody>
          <a:bodyPr wrap="square" rtlCol="0">
            <a:spAutoFit/>
          </a:bodyPr>
          <a:lstStyle/>
          <a:p>
            <a:r>
              <a:rPr lang="en-US" sz="2000" b="1" dirty="0"/>
              <a:t>Look at the vault again and use the slider to view it in slow motion and study the corresponding  deductions for each phase of the vault.  </a:t>
            </a:r>
            <a:endParaRPr lang="en-US" sz="2000" dirty="0"/>
          </a:p>
          <a:p>
            <a:endParaRPr lang="en-US" sz="2000" b="1" dirty="0"/>
          </a:p>
        </p:txBody>
      </p:sp>
    </p:spTree>
    <p:extLst>
      <p:ext uri="{BB962C8B-B14F-4D97-AF65-F5344CB8AC3E}">
        <p14:creationId xmlns:p14="http://schemas.microsoft.com/office/powerpoint/2010/main" val="375226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andspring #10">
            <a:hlinkClick r:id="" action="ppaction://media"/>
            <a:extLst>
              <a:ext uri="{FF2B5EF4-FFF2-40B4-BE49-F238E27FC236}">
                <a16:creationId xmlns:a16="http://schemas.microsoft.com/office/drawing/2014/main" id="{D8A38DCC-24F9-2340-997A-774645CB0BF3}"/>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1302327" y="831045"/>
            <a:ext cx="9337964" cy="5637022"/>
          </a:xfrm>
        </p:spPr>
      </p:pic>
      <p:sp>
        <p:nvSpPr>
          <p:cNvPr id="5" name="Text Placeholder 4">
            <a:extLst>
              <a:ext uri="{FF2B5EF4-FFF2-40B4-BE49-F238E27FC236}">
                <a16:creationId xmlns:a16="http://schemas.microsoft.com/office/drawing/2014/main" id="{7A965A3B-7259-054E-945A-C28EAC73E5E0}"/>
              </a:ext>
            </a:extLst>
          </p:cNvPr>
          <p:cNvSpPr>
            <a:spLocks noGrp="1"/>
          </p:cNvSpPr>
          <p:nvPr>
            <p:ph type="body" sz="quarter" idx="3"/>
          </p:nvPr>
        </p:nvSpPr>
        <p:spPr>
          <a:xfrm>
            <a:off x="1302327" y="231306"/>
            <a:ext cx="9337964" cy="599739"/>
          </a:xfrm>
        </p:spPr>
        <p:txBody>
          <a:bodyPr>
            <a:normAutofit/>
          </a:bodyPr>
          <a:lstStyle/>
          <a:p>
            <a:r>
              <a:rPr lang="en-US" sz="2000" b="1" dirty="0"/>
              <a:t>Current MODEL (NOT a 10.0!) Use slider to watch in slow motion if desired)</a:t>
            </a:r>
          </a:p>
        </p:txBody>
      </p:sp>
    </p:spTree>
    <p:extLst>
      <p:ext uri="{BB962C8B-B14F-4D97-AF65-F5344CB8AC3E}">
        <p14:creationId xmlns:p14="http://schemas.microsoft.com/office/powerpoint/2010/main" val="78374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7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9E126-4121-1A46-B20B-1354F945015D}"/>
              </a:ext>
            </a:extLst>
          </p:cNvPr>
          <p:cNvSpPr>
            <a:spLocks noGrp="1"/>
          </p:cNvSpPr>
          <p:nvPr>
            <p:ph type="title"/>
          </p:nvPr>
        </p:nvSpPr>
        <p:spPr/>
        <p:txBody>
          <a:bodyPr/>
          <a:lstStyle/>
          <a:p>
            <a:r>
              <a:rPr lang="en-US" dirty="0"/>
              <a:t>Handspring #11</a:t>
            </a:r>
          </a:p>
        </p:txBody>
      </p:sp>
      <p:sp>
        <p:nvSpPr>
          <p:cNvPr id="5" name="Text Placeholder 4">
            <a:extLst>
              <a:ext uri="{FF2B5EF4-FFF2-40B4-BE49-F238E27FC236}">
                <a16:creationId xmlns:a16="http://schemas.microsoft.com/office/drawing/2014/main" id="{B5123B82-D8F8-FA42-9116-4E1C64668147}"/>
              </a:ext>
            </a:extLst>
          </p:cNvPr>
          <p:cNvSpPr>
            <a:spLocks noGrp="1"/>
          </p:cNvSpPr>
          <p:nvPr>
            <p:ph type="body" sz="quarter" idx="3"/>
          </p:nvPr>
        </p:nvSpPr>
        <p:spPr>
          <a:xfrm>
            <a:off x="685800" y="1955202"/>
            <a:ext cx="10618787" cy="823912"/>
          </a:xfrm>
        </p:spPr>
        <p:txBody>
          <a:bodyPr>
            <a:normAutofit/>
          </a:bodyPr>
          <a:lstStyle/>
          <a:p>
            <a:r>
              <a:rPr lang="en-US" sz="3200" dirty="0"/>
              <a:t>Compare #11 on the left to the MODEL on the right.</a:t>
            </a:r>
          </a:p>
        </p:txBody>
      </p:sp>
      <p:pic>
        <p:nvPicPr>
          <p:cNvPr id="10" name="Handspring #11.mp4">
            <a:hlinkClick r:id="" action="ppaction://media"/>
            <a:extLst>
              <a:ext uri="{FF2B5EF4-FFF2-40B4-BE49-F238E27FC236}">
                <a16:creationId xmlns:a16="http://schemas.microsoft.com/office/drawing/2014/main" id="{FF04B8DB-D0A9-A44A-A6CD-DB87CD4D636A}"/>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6"/>
          <a:stretch>
            <a:fillRect/>
          </a:stretch>
        </p:blipFill>
        <p:spPr>
          <a:xfrm>
            <a:off x="685800" y="3186113"/>
            <a:ext cx="5311775" cy="2978150"/>
          </a:xfrm>
        </p:spPr>
      </p:pic>
      <p:pic>
        <p:nvPicPr>
          <p:cNvPr id="11" name="Handspring #10.mp4">
            <a:hlinkClick r:id="" action="ppaction://media"/>
            <a:extLst>
              <a:ext uri="{FF2B5EF4-FFF2-40B4-BE49-F238E27FC236}">
                <a16:creationId xmlns:a16="http://schemas.microsoft.com/office/drawing/2014/main" id="{AD38B114-8304-2F4E-9ED5-5B26B04D6897}"/>
              </a:ext>
            </a:extLst>
          </p:cNvPr>
          <p:cNvPicPr>
            <a:picLocks noGrp="1" noChangeAspect="1"/>
          </p:cNvPicPr>
          <p:nvPr>
            <p:ph sz="quarter" idx="4"/>
            <a:videoFile r:link="rId4"/>
            <p:extLst>
              <p:ext uri="{DAA4B4D4-6D71-4841-9C94-3DE7FCFB9230}">
                <p14:media xmlns:p14="http://schemas.microsoft.com/office/powerpoint/2010/main" r:embed="rId3"/>
              </p:ext>
            </p:extLst>
          </p:nvPr>
        </p:nvPicPr>
        <p:blipFill>
          <a:blip r:embed="rId7"/>
          <a:stretch>
            <a:fillRect/>
          </a:stretch>
        </p:blipFill>
        <p:spPr>
          <a:xfrm>
            <a:off x="6172200" y="3179763"/>
            <a:ext cx="5334000" cy="2990850"/>
          </a:xfrm>
        </p:spPr>
      </p:pic>
    </p:spTree>
    <p:extLst>
      <p:ext uri="{BB962C8B-B14F-4D97-AF65-F5344CB8AC3E}">
        <p14:creationId xmlns:p14="http://schemas.microsoft.com/office/powerpoint/2010/main" val="22859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49"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67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video>
              <p:cMediaNode vol="80000">
                <p:cTn id="17" fill="hold" display="0">
                  <p:stCondLst>
                    <p:cond delay="indefinite"/>
                  </p:stCondLst>
                </p:cTn>
                <p:tgtEl>
                  <p:spTgt spid="11"/>
                </p:tgtEl>
              </p:cMediaNode>
            </p:video>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D2298-C39D-584C-AFAB-5F643DBD17FB}"/>
              </a:ext>
            </a:extLst>
          </p:cNvPr>
          <p:cNvSpPr>
            <a:spLocks noGrp="1"/>
          </p:cNvSpPr>
          <p:nvPr>
            <p:ph type="title"/>
          </p:nvPr>
        </p:nvSpPr>
        <p:spPr>
          <a:xfrm>
            <a:off x="2895600" y="322729"/>
            <a:ext cx="8610600" cy="1358153"/>
          </a:xfrm>
        </p:spPr>
        <p:txBody>
          <a:bodyPr>
            <a:normAutofit/>
          </a:bodyPr>
          <a:lstStyle/>
          <a:p>
            <a:pPr algn="ctr"/>
            <a:br>
              <a:rPr lang="en-US" sz="2800" dirty="0"/>
            </a:br>
            <a:r>
              <a:rPr lang="en-US" sz="2800" dirty="0"/>
              <a:t> </a:t>
            </a:r>
          </a:p>
        </p:txBody>
      </p:sp>
      <p:sp>
        <p:nvSpPr>
          <p:cNvPr id="5" name="Text Placeholder 4">
            <a:extLst>
              <a:ext uri="{FF2B5EF4-FFF2-40B4-BE49-F238E27FC236}">
                <a16:creationId xmlns:a16="http://schemas.microsoft.com/office/drawing/2014/main" id="{DEF9DFCB-0425-0B4A-968E-3B0600FA9635}"/>
              </a:ext>
            </a:extLst>
          </p:cNvPr>
          <p:cNvSpPr>
            <a:spLocks noGrp="1"/>
          </p:cNvSpPr>
          <p:nvPr>
            <p:ph type="body" sz="quarter" idx="3"/>
          </p:nvPr>
        </p:nvSpPr>
        <p:spPr/>
        <p:txBody>
          <a:bodyPr>
            <a:normAutofit/>
          </a:bodyPr>
          <a:lstStyle/>
          <a:p>
            <a:r>
              <a:rPr lang="en-US" dirty="0">
                <a:solidFill>
                  <a:srgbClr val="FF0000"/>
                </a:solidFill>
              </a:rPr>
              <a:t>Angle</a:t>
            </a:r>
            <a:r>
              <a:rPr lang="en-US" dirty="0"/>
              <a:t> of Arrival</a:t>
            </a:r>
          </a:p>
        </p:txBody>
      </p:sp>
      <p:sp>
        <p:nvSpPr>
          <p:cNvPr id="9" name="Text Placeholder 8">
            <a:extLst>
              <a:ext uri="{FF2B5EF4-FFF2-40B4-BE49-F238E27FC236}">
                <a16:creationId xmlns:a16="http://schemas.microsoft.com/office/drawing/2014/main" id="{81952F76-3D7A-9345-9A7B-BA9349859ABA}"/>
              </a:ext>
            </a:extLst>
          </p:cNvPr>
          <p:cNvSpPr>
            <a:spLocks noGrp="1"/>
          </p:cNvSpPr>
          <p:nvPr>
            <p:ph type="body" idx="1"/>
          </p:nvPr>
        </p:nvSpPr>
        <p:spPr/>
        <p:txBody>
          <a:bodyPr/>
          <a:lstStyle/>
          <a:p>
            <a:r>
              <a:rPr lang="en-US" dirty="0"/>
              <a:t>Pre Flight </a:t>
            </a:r>
            <a:r>
              <a:rPr lang="en-US" dirty="0">
                <a:solidFill>
                  <a:srgbClr val="FF0000"/>
                </a:solidFill>
              </a:rPr>
              <a:t>Body Position</a:t>
            </a:r>
          </a:p>
        </p:txBody>
      </p:sp>
      <p:sp>
        <p:nvSpPr>
          <p:cNvPr id="12" name="Title 1">
            <a:extLst>
              <a:ext uri="{FF2B5EF4-FFF2-40B4-BE49-F238E27FC236}">
                <a16:creationId xmlns:a16="http://schemas.microsoft.com/office/drawing/2014/main" id="{DFF2942D-25E9-6448-A62D-E1AE4611D5E1}"/>
              </a:ext>
            </a:extLst>
          </p:cNvPr>
          <p:cNvSpPr txBox="1">
            <a:spLocks/>
          </p:cNvSpPr>
          <p:nvPr/>
        </p:nvSpPr>
        <p:spPr>
          <a:xfrm>
            <a:off x="2895600" y="762000"/>
            <a:ext cx="8610600" cy="129540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Handspring #11</a:t>
            </a:r>
          </a:p>
        </p:txBody>
      </p:sp>
      <p:pic>
        <p:nvPicPr>
          <p:cNvPr id="15" name="Content Placeholder 14">
            <a:extLst>
              <a:ext uri="{FF2B5EF4-FFF2-40B4-BE49-F238E27FC236}">
                <a16:creationId xmlns:a16="http://schemas.microsoft.com/office/drawing/2014/main" id="{A4DCE272-F03D-B04D-826D-FE33E7CF3AF8}"/>
              </a:ext>
            </a:extLst>
          </p:cNvPr>
          <p:cNvPicPr>
            <a:picLocks noGrp="1" noChangeAspect="1"/>
          </p:cNvPicPr>
          <p:nvPr>
            <p:ph sz="quarter" idx="4"/>
          </p:nvPr>
        </p:nvPicPr>
        <p:blipFill>
          <a:blip r:embed="rId2"/>
          <a:stretch>
            <a:fillRect/>
          </a:stretch>
        </p:blipFill>
        <p:spPr>
          <a:xfrm>
            <a:off x="6556904" y="3132138"/>
            <a:ext cx="4564591" cy="3086100"/>
          </a:xfrm>
        </p:spPr>
      </p:pic>
      <p:pic>
        <p:nvPicPr>
          <p:cNvPr id="7" name="Content Placeholder 6">
            <a:extLst>
              <a:ext uri="{FF2B5EF4-FFF2-40B4-BE49-F238E27FC236}">
                <a16:creationId xmlns:a16="http://schemas.microsoft.com/office/drawing/2014/main" id="{974C98DF-1A46-2E48-B17E-23FEE7B65305}"/>
              </a:ext>
            </a:extLst>
          </p:cNvPr>
          <p:cNvPicPr>
            <a:picLocks noGrp="1" noChangeAspect="1"/>
          </p:cNvPicPr>
          <p:nvPr>
            <p:ph sz="half" idx="2"/>
          </p:nvPr>
        </p:nvPicPr>
        <p:blipFill>
          <a:blip r:embed="rId3"/>
          <a:stretch>
            <a:fillRect/>
          </a:stretch>
        </p:blipFill>
        <p:spPr>
          <a:xfrm>
            <a:off x="928151" y="3132138"/>
            <a:ext cx="4827073" cy="3086100"/>
          </a:xfrm>
        </p:spPr>
      </p:pic>
    </p:spTree>
    <p:extLst>
      <p:ext uri="{BB962C8B-B14F-4D97-AF65-F5344CB8AC3E}">
        <p14:creationId xmlns:p14="http://schemas.microsoft.com/office/powerpoint/2010/main" val="34602541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1816E-93EF-3849-A8B0-03EB86EF0877}"/>
              </a:ext>
            </a:extLst>
          </p:cNvPr>
          <p:cNvSpPr>
            <a:spLocks noGrp="1"/>
          </p:cNvSpPr>
          <p:nvPr>
            <p:ph type="title"/>
          </p:nvPr>
        </p:nvSpPr>
        <p:spPr/>
        <p:txBody>
          <a:bodyPr/>
          <a:lstStyle/>
          <a:p>
            <a:r>
              <a:rPr lang="en-US" dirty="0"/>
              <a:t>Handspring #11</a:t>
            </a:r>
          </a:p>
        </p:txBody>
      </p:sp>
      <p:sp>
        <p:nvSpPr>
          <p:cNvPr id="3" name="Text Placeholder 2">
            <a:extLst>
              <a:ext uri="{FF2B5EF4-FFF2-40B4-BE49-F238E27FC236}">
                <a16:creationId xmlns:a16="http://schemas.microsoft.com/office/drawing/2014/main" id="{D5966A22-0D46-0E4A-82E5-F72C92A097C7}"/>
              </a:ext>
            </a:extLst>
          </p:cNvPr>
          <p:cNvSpPr>
            <a:spLocks noGrp="1"/>
          </p:cNvSpPr>
          <p:nvPr>
            <p:ph type="body" idx="1"/>
          </p:nvPr>
        </p:nvSpPr>
        <p:spPr/>
        <p:txBody>
          <a:bodyPr>
            <a:normAutofit fontScale="92500"/>
          </a:bodyPr>
          <a:lstStyle/>
          <a:p>
            <a:r>
              <a:rPr lang="en-US" dirty="0">
                <a:solidFill>
                  <a:srgbClr val="FF0000"/>
                </a:solidFill>
              </a:rPr>
              <a:t>Body Position </a:t>
            </a:r>
            <a:r>
              <a:rPr lang="en-US" dirty="0"/>
              <a:t>in Support</a:t>
            </a:r>
          </a:p>
        </p:txBody>
      </p:sp>
      <p:sp>
        <p:nvSpPr>
          <p:cNvPr id="5" name="Text Placeholder 4">
            <a:extLst>
              <a:ext uri="{FF2B5EF4-FFF2-40B4-BE49-F238E27FC236}">
                <a16:creationId xmlns:a16="http://schemas.microsoft.com/office/drawing/2014/main" id="{AB557930-4602-8F48-8BF9-03F835146E2E}"/>
              </a:ext>
            </a:extLst>
          </p:cNvPr>
          <p:cNvSpPr>
            <a:spLocks noGrp="1"/>
          </p:cNvSpPr>
          <p:nvPr>
            <p:ph type="body" sz="quarter" idx="3"/>
          </p:nvPr>
        </p:nvSpPr>
        <p:spPr/>
        <p:txBody>
          <a:bodyPr>
            <a:normAutofit fontScale="92500"/>
          </a:bodyPr>
          <a:lstStyle/>
          <a:p>
            <a:r>
              <a:rPr lang="en-US" dirty="0">
                <a:solidFill>
                  <a:srgbClr val="FF0000"/>
                </a:solidFill>
              </a:rPr>
              <a:t>Angle off </a:t>
            </a:r>
            <a:r>
              <a:rPr lang="en-US" dirty="0"/>
              <a:t>the Table and corresponding Time in Support</a:t>
            </a:r>
          </a:p>
        </p:txBody>
      </p:sp>
      <p:pic>
        <p:nvPicPr>
          <p:cNvPr id="8" name="Content Placeholder 7">
            <a:extLst>
              <a:ext uri="{FF2B5EF4-FFF2-40B4-BE49-F238E27FC236}">
                <a16:creationId xmlns:a16="http://schemas.microsoft.com/office/drawing/2014/main" id="{F9B75425-AD1A-5749-ACC6-9FF9BD77E0A1}"/>
              </a:ext>
            </a:extLst>
          </p:cNvPr>
          <p:cNvPicPr>
            <a:picLocks noGrp="1" noChangeAspect="1"/>
          </p:cNvPicPr>
          <p:nvPr>
            <p:ph sz="quarter" idx="4"/>
          </p:nvPr>
        </p:nvPicPr>
        <p:blipFill>
          <a:blip r:embed="rId2"/>
          <a:stretch>
            <a:fillRect/>
          </a:stretch>
        </p:blipFill>
        <p:spPr>
          <a:xfrm>
            <a:off x="6646132" y="3132138"/>
            <a:ext cx="4386136" cy="3086100"/>
          </a:xfrm>
        </p:spPr>
      </p:pic>
      <p:pic>
        <p:nvPicPr>
          <p:cNvPr id="10" name="Content Placeholder 9">
            <a:extLst>
              <a:ext uri="{FF2B5EF4-FFF2-40B4-BE49-F238E27FC236}">
                <a16:creationId xmlns:a16="http://schemas.microsoft.com/office/drawing/2014/main" id="{07909826-59BD-F849-A55D-C07FBC3B7AA2}"/>
              </a:ext>
            </a:extLst>
          </p:cNvPr>
          <p:cNvPicPr>
            <a:picLocks noGrp="1" noChangeAspect="1"/>
          </p:cNvPicPr>
          <p:nvPr>
            <p:ph sz="half" idx="2"/>
          </p:nvPr>
        </p:nvPicPr>
        <p:blipFill>
          <a:blip r:embed="rId3"/>
          <a:stretch>
            <a:fillRect/>
          </a:stretch>
        </p:blipFill>
        <p:spPr>
          <a:xfrm>
            <a:off x="952479" y="3132138"/>
            <a:ext cx="4778417" cy="3086100"/>
          </a:xfrm>
        </p:spPr>
      </p:pic>
    </p:spTree>
    <p:extLst>
      <p:ext uri="{BB962C8B-B14F-4D97-AF65-F5344CB8AC3E}">
        <p14:creationId xmlns:p14="http://schemas.microsoft.com/office/powerpoint/2010/main" val="3295086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024C7-A3D1-4D4B-866A-E820DF0DF8D2}"/>
              </a:ext>
            </a:extLst>
          </p:cNvPr>
          <p:cNvSpPr>
            <a:spLocks noGrp="1"/>
          </p:cNvSpPr>
          <p:nvPr>
            <p:ph type="title"/>
          </p:nvPr>
        </p:nvSpPr>
        <p:spPr/>
        <p:txBody>
          <a:bodyPr/>
          <a:lstStyle/>
          <a:p>
            <a:r>
              <a:rPr lang="en-US" dirty="0"/>
              <a:t>Handspring #11</a:t>
            </a:r>
          </a:p>
        </p:txBody>
      </p:sp>
      <p:sp>
        <p:nvSpPr>
          <p:cNvPr id="3" name="Text Placeholder 2">
            <a:extLst>
              <a:ext uri="{FF2B5EF4-FFF2-40B4-BE49-F238E27FC236}">
                <a16:creationId xmlns:a16="http://schemas.microsoft.com/office/drawing/2014/main" id="{812B7777-0666-094D-8F71-CED0EAC9A6E0}"/>
              </a:ext>
            </a:extLst>
          </p:cNvPr>
          <p:cNvSpPr>
            <a:spLocks noGrp="1"/>
          </p:cNvSpPr>
          <p:nvPr>
            <p:ph type="body" idx="1"/>
          </p:nvPr>
        </p:nvSpPr>
        <p:spPr>
          <a:xfrm>
            <a:off x="932364" y="1887967"/>
            <a:ext cx="5079991" cy="823912"/>
          </a:xfrm>
        </p:spPr>
        <p:txBody>
          <a:bodyPr>
            <a:normAutofit fontScale="70000" lnSpcReduction="20000"/>
          </a:bodyPr>
          <a:lstStyle/>
          <a:p>
            <a:r>
              <a:rPr lang="en-US" dirty="0">
                <a:solidFill>
                  <a:srgbClr val="FF0000"/>
                </a:solidFill>
              </a:rPr>
              <a:t>Height Baseline</a:t>
            </a:r>
            <a:r>
              <a:rPr lang="en-US" dirty="0"/>
              <a:t> (measured from table to center of gravity when inverted before repulsion)</a:t>
            </a:r>
          </a:p>
        </p:txBody>
      </p:sp>
      <p:sp>
        <p:nvSpPr>
          <p:cNvPr id="5" name="Text Placeholder 4">
            <a:extLst>
              <a:ext uri="{FF2B5EF4-FFF2-40B4-BE49-F238E27FC236}">
                <a16:creationId xmlns:a16="http://schemas.microsoft.com/office/drawing/2014/main" id="{7B11E2F0-638A-564B-ABAA-442207A948F1}"/>
              </a:ext>
            </a:extLst>
          </p:cNvPr>
          <p:cNvSpPr>
            <a:spLocks noGrp="1"/>
          </p:cNvSpPr>
          <p:nvPr>
            <p:ph type="body" sz="quarter" idx="3"/>
          </p:nvPr>
        </p:nvSpPr>
        <p:spPr>
          <a:xfrm>
            <a:off x="6398547" y="1887967"/>
            <a:ext cx="5105400" cy="823912"/>
          </a:xfrm>
        </p:spPr>
        <p:txBody>
          <a:bodyPr>
            <a:normAutofit fontScale="70000" lnSpcReduction="20000"/>
          </a:bodyPr>
          <a:lstStyle/>
          <a:p>
            <a:r>
              <a:rPr lang="en-US" dirty="0">
                <a:solidFill>
                  <a:srgbClr val="FF0000"/>
                </a:solidFill>
              </a:rPr>
              <a:t>Height Achieved </a:t>
            </a:r>
            <a:r>
              <a:rPr lang="en-US" dirty="0"/>
              <a:t>(compare red line to green line after lining up blue table height line for accurate comparison.</a:t>
            </a:r>
          </a:p>
        </p:txBody>
      </p:sp>
      <p:pic>
        <p:nvPicPr>
          <p:cNvPr id="11" name="Content Placeholder 10">
            <a:extLst>
              <a:ext uri="{FF2B5EF4-FFF2-40B4-BE49-F238E27FC236}">
                <a16:creationId xmlns:a16="http://schemas.microsoft.com/office/drawing/2014/main" id="{C59B7CA5-C5EE-C849-A99D-6FC5C5E4939F}"/>
              </a:ext>
            </a:extLst>
          </p:cNvPr>
          <p:cNvPicPr>
            <a:picLocks noGrp="1" noChangeAspect="1"/>
          </p:cNvPicPr>
          <p:nvPr>
            <p:ph sz="half" idx="2"/>
          </p:nvPr>
        </p:nvPicPr>
        <p:blipFill>
          <a:blip r:embed="rId2"/>
          <a:stretch>
            <a:fillRect/>
          </a:stretch>
        </p:blipFill>
        <p:spPr>
          <a:xfrm>
            <a:off x="922674" y="3132138"/>
            <a:ext cx="4838026" cy="3086100"/>
          </a:xfrm>
        </p:spPr>
      </p:pic>
      <p:pic>
        <p:nvPicPr>
          <p:cNvPr id="13" name="Content Placeholder 12">
            <a:extLst>
              <a:ext uri="{FF2B5EF4-FFF2-40B4-BE49-F238E27FC236}">
                <a16:creationId xmlns:a16="http://schemas.microsoft.com/office/drawing/2014/main" id="{759192E3-7A40-304A-AC93-740C75F2B6FB}"/>
              </a:ext>
            </a:extLst>
          </p:cNvPr>
          <p:cNvPicPr>
            <a:picLocks noGrp="1" noChangeAspect="1"/>
          </p:cNvPicPr>
          <p:nvPr>
            <p:ph sz="quarter" idx="4"/>
          </p:nvPr>
        </p:nvPicPr>
        <p:blipFill>
          <a:blip r:embed="rId3"/>
          <a:stretch>
            <a:fillRect/>
          </a:stretch>
        </p:blipFill>
        <p:spPr>
          <a:xfrm>
            <a:off x="6466633" y="3110873"/>
            <a:ext cx="4745133" cy="3086100"/>
          </a:xfrm>
        </p:spPr>
      </p:pic>
    </p:spTree>
    <p:extLst>
      <p:ext uri="{BB962C8B-B14F-4D97-AF65-F5344CB8AC3E}">
        <p14:creationId xmlns:p14="http://schemas.microsoft.com/office/powerpoint/2010/main" val="922736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128A5-6347-D04D-B33F-56F73816324F}"/>
              </a:ext>
            </a:extLst>
          </p:cNvPr>
          <p:cNvSpPr>
            <a:spLocks noGrp="1"/>
          </p:cNvSpPr>
          <p:nvPr>
            <p:ph type="title"/>
          </p:nvPr>
        </p:nvSpPr>
        <p:spPr/>
        <p:txBody>
          <a:bodyPr/>
          <a:lstStyle/>
          <a:p>
            <a:r>
              <a:rPr lang="en-US" dirty="0"/>
              <a:t>Handspring #11</a:t>
            </a:r>
          </a:p>
        </p:txBody>
      </p:sp>
      <p:sp>
        <p:nvSpPr>
          <p:cNvPr id="3" name="Text Placeholder 2">
            <a:extLst>
              <a:ext uri="{FF2B5EF4-FFF2-40B4-BE49-F238E27FC236}">
                <a16:creationId xmlns:a16="http://schemas.microsoft.com/office/drawing/2014/main" id="{6A7FC82B-6FEE-9C40-8BAE-9465CEFE1AED}"/>
              </a:ext>
            </a:extLst>
          </p:cNvPr>
          <p:cNvSpPr>
            <a:spLocks noGrp="1"/>
          </p:cNvSpPr>
          <p:nvPr>
            <p:ph type="body" idx="1"/>
          </p:nvPr>
        </p:nvSpPr>
        <p:spPr/>
        <p:txBody>
          <a:bodyPr>
            <a:normAutofit lnSpcReduction="10000"/>
          </a:bodyPr>
          <a:lstStyle/>
          <a:p>
            <a:r>
              <a:rPr lang="en-US" dirty="0">
                <a:solidFill>
                  <a:srgbClr val="FF0000"/>
                </a:solidFill>
              </a:rPr>
              <a:t>Body Position</a:t>
            </a:r>
            <a:r>
              <a:rPr lang="en-US" dirty="0"/>
              <a:t> in post flight</a:t>
            </a:r>
            <a:endParaRPr lang="en-US" dirty="0">
              <a:solidFill>
                <a:srgbClr val="FF0000"/>
              </a:solidFill>
            </a:endParaRPr>
          </a:p>
        </p:txBody>
      </p:sp>
      <p:sp>
        <p:nvSpPr>
          <p:cNvPr id="5" name="Text Placeholder 4">
            <a:extLst>
              <a:ext uri="{FF2B5EF4-FFF2-40B4-BE49-F238E27FC236}">
                <a16:creationId xmlns:a16="http://schemas.microsoft.com/office/drawing/2014/main" id="{E4D05877-DE35-584C-8F23-D0AA2BA19782}"/>
              </a:ext>
            </a:extLst>
          </p:cNvPr>
          <p:cNvSpPr>
            <a:spLocks noGrp="1"/>
          </p:cNvSpPr>
          <p:nvPr>
            <p:ph type="body" sz="quarter" idx="3"/>
          </p:nvPr>
        </p:nvSpPr>
        <p:spPr/>
        <p:txBody>
          <a:bodyPr>
            <a:normAutofit lnSpcReduction="10000"/>
          </a:bodyPr>
          <a:lstStyle/>
          <a:p>
            <a:r>
              <a:rPr lang="en-US" dirty="0">
                <a:solidFill>
                  <a:srgbClr val="FF0000"/>
                </a:solidFill>
              </a:rPr>
              <a:t>Posture</a:t>
            </a:r>
            <a:r>
              <a:rPr lang="en-US" dirty="0"/>
              <a:t> on Contact &amp; </a:t>
            </a:r>
            <a:r>
              <a:rPr lang="en-US" dirty="0">
                <a:solidFill>
                  <a:srgbClr val="FF0000"/>
                </a:solidFill>
              </a:rPr>
              <a:t>Distance</a:t>
            </a:r>
          </a:p>
        </p:txBody>
      </p:sp>
      <p:pic>
        <p:nvPicPr>
          <p:cNvPr id="13" name="Content Placeholder 12">
            <a:extLst>
              <a:ext uri="{FF2B5EF4-FFF2-40B4-BE49-F238E27FC236}">
                <a16:creationId xmlns:a16="http://schemas.microsoft.com/office/drawing/2014/main" id="{79AEC441-7AED-E04A-AA5E-85CCB746B42B}"/>
              </a:ext>
            </a:extLst>
          </p:cNvPr>
          <p:cNvPicPr>
            <a:picLocks noGrp="1" noChangeAspect="1"/>
          </p:cNvPicPr>
          <p:nvPr>
            <p:ph sz="quarter" idx="4"/>
          </p:nvPr>
        </p:nvPicPr>
        <p:blipFill>
          <a:blip r:embed="rId2"/>
          <a:stretch>
            <a:fillRect/>
          </a:stretch>
        </p:blipFill>
        <p:spPr>
          <a:xfrm>
            <a:off x="6402310" y="3132138"/>
            <a:ext cx="4873779" cy="3086100"/>
          </a:xfrm>
        </p:spPr>
      </p:pic>
      <p:pic>
        <p:nvPicPr>
          <p:cNvPr id="8" name="Content Placeholder 7">
            <a:extLst>
              <a:ext uri="{FF2B5EF4-FFF2-40B4-BE49-F238E27FC236}">
                <a16:creationId xmlns:a16="http://schemas.microsoft.com/office/drawing/2014/main" id="{78549C29-FBAD-914A-91AC-F26FAFE581CA}"/>
              </a:ext>
            </a:extLst>
          </p:cNvPr>
          <p:cNvPicPr>
            <a:picLocks noGrp="1" noChangeAspect="1"/>
          </p:cNvPicPr>
          <p:nvPr>
            <p:ph sz="half" idx="2"/>
          </p:nvPr>
        </p:nvPicPr>
        <p:blipFill>
          <a:blip r:embed="rId3"/>
          <a:stretch>
            <a:fillRect/>
          </a:stretch>
        </p:blipFill>
        <p:spPr>
          <a:xfrm>
            <a:off x="973079" y="3132138"/>
            <a:ext cx="4737216" cy="3086100"/>
          </a:xfrm>
        </p:spPr>
      </p:pic>
    </p:spTree>
    <p:extLst>
      <p:ext uri="{BB962C8B-B14F-4D97-AF65-F5344CB8AC3E}">
        <p14:creationId xmlns:p14="http://schemas.microsoft.com/office/powerpoint/2010/main" val="11829974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184C17E-8AC3-F840-9AEA-6B4D541DD834}"/>
              </a:ext>
            </a:extLst>
          </p:cNvPr>
          <p:cNvSpPr>
            <a:spLocks noGrp="1"/>
          </p:cNvSpPr>
          <p:nvPr>
            <p:ph sz="half" idx="2"/>
          </p:nvPr>
        </p:nvSpPr>
        <p:spPr>
          <a:xfrm>
            <a:off x="685800" y="551330"/>
            <a:ext cx="5208373" cy="2871492"/>
          </a:xfrm>
        </p:spPr>
        <p:txBody>
          <a:bodyPr/>
          <a:lstStyle/>
          <a:p>
            <a:endParaRPr lang="en-US" dirty="0"/>
          </a:p>
          <a:p>
            <a:endParaRPr lang="en-US" dirty="0"/>
          </a:p>
          <a:p>
            <a:endParaRPr lang="en-US" dirty="0"/>
          </a:p>
        </p:txBody>
      </p:sp>
      <p:sp>
        <p:nvSpPr>
          <p:cNvPr id="5" name="Text Placeholder 4">
            <a:extLst>
              <a:ext uri="{FF2B5EF4-FFF2-40B4-BE49-F238E27FC236}">
                <a16:creationId xmlns:a16="http://schemas.microsoft.com/office/drawing/2014/main" id="{27B237AB-594B-5741-81EE-48593530AF0B}"/>
              </a:ext>
            </a:extLst>
          </p:cNvPr>
          <p:cNvSpPr>
            <a:spLocks noGrp="1"/>
          </p:cNvSpPr>
          <p:nvPr>
            <p:ph type="body" sz="quarter" idx="3"/>
          </p:nvPr>
        </p:nvSpPr>
        <p:spPr>
          <a:xfrm>
            <a:off x="6286500" y="422238"/>
            <a:ext cx="5105400" cy="823912"/>
          </a:xfrm>
        </p:spPr>
        <p:txBody>
          <a:bodyPr>
            <a:normAutofit fontScale="85000" lnSpcReduction="10000"/>
          </a:bodyPr>
          <a:lstStyle/>
          <a:p>
            <a:r>
              <a:rPr lang="en-US" b="1" dirty="0">
                <a:solidFill>
                  <a:srgbClr val="FF0000"/>
                </a:solidFill>
              </a:rPr>
              <a:t>Handspring #11 UNOFFICIAL but Vetted Deductions Breakdown</a:t>
            </a:r>
          </a:p>
        </p:txBody>
      </p:sp>
      <p:sp>
        <p:nvSpPr>
          <p:cNvPr id="6" name="Content Placeholder 5">
            <a:extLst>
              <a:ext uri="{FF2B5EF4-FFF2-40B4-BE49-F238E27FC236}">
                <a16:creationId xmlns:a16="http://schemas.microsoft.com/office/drawing/2014/main" id="{E6B574A2-B0DC-1E4D-ADF1-CAAD75C0F51F}"/>
              </a:ext>
            </a:extLst>
          </p:cNvPr>
          <p:cNvSpPr>
            <a:spLocks noGrp="1"/>
          </p:cNvSpPr>
          <p:nvPr>
            <p:ph sz="quarter" idx="4"/>
          </p:nvPr>
        </p:nvSpPr>
        <p:spPr>
          <a:xfrm>
            <a:off x="6172200" y="1246150"/>
            <a:ext cx="5334000" cy="4972535"/>
          </a:xfrm>
        </p:spPr>
        <p:txBody>
          <a:bodyPr/>
          <a:lstStyle/>
          <a:p>
            <a:pPr marL="0" indent="0">
              <a:buNone/>
            </a:pPr>
            <a:r>
              <a:rPr lang="en-US" sz="2000" b="1" dirty="0"/>
              <a:t>Pre Flight Body Position: </a:t>
            </a:r>
            <a:r>
              <a:rPr lang="en-US" sz="2000" b="1" dirty="0">
                <a:solidFill>
                  <a:srgbClr val="FF0000"/>
                </a:solidFill>
              </a:rPr>
              <a:t>.05</a:t>
            </a:r>
          </a:p>
          <a:p>
            <a:pPr marL="0" indent="0">
              <a:buNone/>
            </a:pPr>
            <a:r>
              <a:rPr lang="en-US" sz="2000" b="1" dirty="0"/>
              <a:t>Angle on: </a:t>
            </a:r>
            <a:r>
              <a:rPr lang="en-US" sz="2000" b="1" dirty="0">
                <a:solidFill>
                  <a:srgbClr val="FF0000"/>
                </a:solidFill>
              </a:rPr>
              <a:t>.2</a:t>
            </a:r>
          </a:p>
          <a:p>
            <a:pPr marL="0" indent="0">
              <a:buNone/>
            </a:pPr>
            <a:r>
              <a:rPr lang="en-US" sz="2000" b="1" dirty="0"/>
              <a:t>In Support Body Position: </a:t>
            </a:r>
            <a:r>
              <a:rPr lang="en-US" sz="2000" b="1" dirty="0">
                <a:solidFill>
                  <a:srgbClr val="FF0000"/>
                </a:solidFill>
              </a:rPr>
              <a:t>0</a:t>
            </a:r>
          </a:p>
          <a:p>
            <a:pPr marL="0" indent="0">
              <a:buNone/>
            </a:pPr>
            <a:r>
              <a:rPr lang="en-US" sz="2000" b="1" dirty="0"/>
              <a:t>Angle off: </a:t>
            </a:r>
            <a:r>
              <a:rPr lang="en-US" sz="2000" b="1" dirty="0">
                <a:solidFill>
                  <a:srgbClr val="FF0000"/>
                </a:solidFill>
              </a:rPr>
              <a:t>.1</a:t>
            </a:r>
          </a:p>
          <a:p>
            <a:pPr marL="0" indent="0">
              <a:buNone/>
            </a:pPr>
            <a:r>
              <a:rPr lang="en-US" sz="2000" b="1" dirty="0"/>
              <a:t>Time in Support: </a:t>
            </a:r>
            <a:r>
              <a:rPr lang="en-US" sz="2000" b="1" dirty="0">
                <a:solidFill>
                  <a:srgbClr val="FF0000"/>
                </a:solidFill>
              </a:rPr>
              <a:t>.15</a:t>
            </a:r>
          </a:p>
          <a:p>
            <a:pPr marL="0" indent="0">
              <a:buNone/>
            </a:pPr>
            <a:r>
              <a:rPr lang="en-US" sz="2000" b="1" dirty="0"/>
              <a:t>Height: </a:t>
            </a:r>
            <a:r>
              <a:rPr lang="en-US" sz="2000" b="1" dirty="0">
                <a:solidFill>
                  <a:srgbClr val="FF0000"/>
                </a:solidFill>
              </a:rPr>
              <a:t>.4</a:t>
            </a:r>
          </a:p>
          <a:p>
            <a:pPr marL="0" indent="0">
              <a:buNone/>
            </a:pPr>
            <a:r>
              <a:rPr lang="en-US" sz="2000" b="1" dirty="0"/>
              <a:t>Off Flight Body Position: </a:t>
            </a:r>
            <a:r>
              <a:rPr lang="en-US" sz="2000" b="1" dirty="0">
                <a:solidFill>
                  <a:srgbClr val="FF0000"/>
                </a:solidFill>
              </a:rPr>
              <a:t>.1</a:t>
            </a:r>
          </a:p>
          <a:p>
            <a:pPr marL="0" indent="0">
              <a:buNone/>
            </a:pPr>
            <a:r>
              <a:rPr lang="en-US" sz="2000" b="1" dirty="0"/>
              <a:t>Posture on Landing: </a:t>
            </a:r>
            <a:r>
              <a:rPr lang="en-US" sz="2000" b="1" dirty="0">
                <a:solidFill>
                  <a:srgbClr val="FF0000"/>
                </a:solidFill>
              </a:rPr>
              <a:t>.1</a:t>
            </a:r>
          </a:p>
          <a:p>
            <a:pPr marL="0" indent="0">
              <a:buNone/>
            </a:pPr>
            <a:r>
              <a:rPr lang="en-US" sz="2000" b="1" dirty="0"/>
              <a:t>Landing: </a:t>
            </a:r>
            <a:r>
              <a:rPr lang="en-US" sz="2000" b="1" dirty="0">
                <a:solidFill>
                  <a:srgbClr val="FF0000"/>
                </a:solidFill>
              </a:rPr>
              <a:t>0</a:t>
            </a:r>
          </a:p>
          <a:p>
            <a:pPr marL="0" indent="0">
              <a:buNone/>
            </a:pPr>
            <a:r>
              <a:rPr lang="en-US" sz="2000" b="1" dirty="0"/>
              <a:t>Distance: </a:t>
            </a:r>
            <a:r>
              <a:rPr lang="en-US" sz="2000" b="1" dirty="0">
                <a:solidFill>
                  <a:srgbClr val="FF0000"/>
                </a:solidFill>
              </a:rPr>
              <a:t>0</a:t>
            </a:r>
          </a:p>
          <a:p>
            <a:pPr marL="0" indent="0">
              <a:buNone/>
            </a:pPr>
            <a:r>
              <a:rPr lang="en-US" sz="2000" b="1" dirty="0"/>
              <a:t>Dynamics: </a:t>
            </a:r>
            <a:r>
              <a:rPr lang="en-US" sz="2000" b="1" dirty="0">
                <a:solidFill>
                  <a:srgbClr val="FF0000"/>
                </a:solidFill>
              </a:rPr>
              <a:t>.15</a:t>
            </a:r>
          </a:p>
          <a:p>
            <a:pPr marL="0" indent="0">
              <a:buNone/>
            </a:pPr>
            <a:r>
              <a:rPr lang="en-US" sz="2000" b="1" dirty="0"/>
              <a:t>Score: </a:t>
            </a:r>
            <a:r>
              <a:rPr lang="en-US" sz="2000" b="1" dirty="0">
                <a:solidFill>
                  <a:srgbClr val="FF0000"/>
                </a:solidFill>
              </a:rPr>
              <a:t>8.75</a:t>
            </a:r>
            <a:endParaRPr lang="en-US" b="1" dirty="0">
              <a:solidFill>
                <a:srgbClr val="FF0000"/>
              </a:solidFill>
            </a:endParaRPr>
          </a:p>
        </p:txBody>
      </p:sp>
      <p:pic>
        <p:nvPicPr>
          <p:cNvPr id="2" name="Handspring #11.mp4">
            <a:hlinkClick r:id="" action="ppaction://media"/>
            <a:extLst>
              <a:ext uri="{FF2B5EF4-FFF2-40B4-BE49-F238E27FC236}">
                <a16:creationId xmlns:a16="http://schemas.microsoft.com/office/drawing/2014/main" id="{A5A3C3F8-750D-044F-9506-0D80B31990F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6673" y="705781"/>
            <a:ext cx="5397500" cy="3026636"/>
          </a:xfrm>
          <a:prstGeom prst="rect">
            <a:avLst/>
          </a:prstGeom>
        </p:spPr>
      </p:pic>
      <p:sp>
        <p:nvSpPr>
          <p:cNvPr id="3" name="TextBox 2">
            <a:extLst>
              <a:ext uri="{FF2B5EF4-FFF2-40B4-BE49-F238E27FC236}">
                <a16:creationId xmlns:a16="http://schemas.microsoft.com/office/drawing/2014/main" id="{D5FA5409-1C0C-534F-BABF-3DF598140CBB}"/>
              </a:ext>
            </a:extLst>
          </p:cNvPr>
          <p:cNvSpPr txBox="1"/>
          <p:nvPr/>
        </p:nvSpPr>
        <p:spPr>
          <a:xfrm>
            <a:off x="421369" y="4675454"/>
            <a:ext cx="5397500" cy="1631216"/>
          </a:xfrm>
          <a:prstGeom prst="rect">
            <a:avLst/>
          </a:prstGeom>
          <a:noFill/>
        </p:spPr>
        <p:txBody>
          <a:bodyPr wrap="square" rtlCol="0">
            <a:spAutoFit/>
          </a:bodyPr>
          <a:lstStyle/>
          <a:p>
            <a:r>
              <a:rPr lang="en-US" sz="2000" b="1" dirty="0"/>
              <a:t>Look at the vault again and use the slider to view it in slow motion and study the corresponding  deductions for each phase of the vault.  </a:t>
            </a:r>
            <a:endParaRPr lang="en-US" sz="2000" dirty="0"/>
          </a:p>
          <a:p>
            <a:endParaRPr lang="en-US" sz="2000" b="1" dirty="0"/>
          </a:p>
        </p:txBody>
      </p:sp>
    </p:spTree>
    <p:extLst>
      <p:ext uri="{BB962C8B-B14F-4D97-AF65-F5344CB8AC3E}">
        <p14:creationId xmlns:p14="http://schemas.microsoft.com/office/powerpoint/2010/main" val="94880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9E126-4121-1A46-B20B-1354F945015D}"/>
              </a:ext>
            </a:extLst>
          </p:cNvPr>
          <p:cNvSpPr>
            <a:spLocks noGrp="1"/>
          </p:cNvSpPr>
          <p:nvPr>
            <p:ph type="title"/>
          </p:nvPr>
        </p:nvSpPr>
        <p:spPr/>
        <p:txBody>
          <a:bodyPr/>
          <a:lstStyle/>
          <a:p>
            <a:r>
              <a:rPr lang="en-US" dirty="0"/>
              <a:t>Handspring #12</a:t>
            </a:r>
          </a:p>
        </p:txBody>
      </p:sp>
      <p:sp>
        <p:nvSpPr>
          <p:cNvPr id="5" name="Text Placeholder 4">
            <a:extLst>
              <a:ext uri="{FF2B5EF4-FFF2-40B4-BE49-F238E27FC236}">
                <a16:creationId xmlns:a16="http://schemas.microsoft.com/office/drawing/2014/main" id="{B5123B82-D8F8-FA42-9116-4E1C64668147}"/>
              </a:ext>
            </a:extLst>
          </p:cNvPr>
          <p:cNvSpPr>
            <a:spLocks noGrp="1"/>
          </p:cNvSpPr>
          <p:nvPr>
            <p:ph type="body" sz="quarter" idx="3"/>
          </p:nvPr>
        </p:nvSpPr>
        <p:spPr>
          <a:xfrm>
            <a:off x="685800" y="1955202"/>
            <a:ext cx="10618787" cy="823912"/>
          </a:xfrm>
        </p:spPr>
        <p:txBody>
          <a:bodyPr>
            <a:normAutofit/>
          </a:bodyPr>
          <a:lstStyle/>
          <a:p>
            <a:r>
              <a:rPr lang="en-US" sz="3200" dirty="0"/>
              <a:t>Compare #12 on the left to the MODEL on the right.</a:t>
            </a:r>
          </a:p>
        </p:txBody>
      </p:sp>
      <p:pic>
        <p:nvPicPr>
          <p:cNvPr id="11" name="Handspring #10.mp4">
            <a:hlinkClick r:id="" action="ppaction://media"/>
            <a:extLst>
              <a:ext uri="{FF2B5EF4-FFF2-40B4-BE49-F238E27FC236}">
                <a16:creationId xmlns:a16="http://schemas.microsoft.com/office/drawing/2014/main" id="{AD38B114-8304-2F4E-9ED5-5B26B04D6897}"/>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6"/>
          <a:stretch>
            <a:fillRect/>
          </a:stretch>
        </p:blipFill>
        <p:spPr>
          <a:xfrm>
            <a:off x="6172200" y="3179763"/>
            <a:ext cx="5334000" cy="2990850"/>
          </a:xfrm>
        </p:spPr>
      </p:pic>
      <p:pic>
        <p:nvPicPr>
          <p:cNvPr id="9" name="Handspring #12.mp4">
            <a:hlinkClick r:id="" action="ppaction://media"/>
            <a:extLst>
              <a:ext uri="{FF2B5EF4-FFF2-40B4-BE49-F238E27FC236}">
                <a16:creationId xmlns:a16="http://schemas.microsoft.com/office/drawing/2014/main" id="{C98B3F81-6EA9-B544-9CF6-17B0263E0BF1}"/>
              </a:ext>
            </a:extLst>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685800" y="3186113"/>
            <a:ext cx="5311775" cy="2978150"/>
          </a:xfrm>
        </p:spPr>
      </p:pic>
    </p:spTree>
    <p:extLst>
      <p:ext uri="{BB962C8B-B14F-4D97-AF65-F5344CB8AC3E}">
        <p14:creationId xmlns:p14="http://schemas.microsoft.com/office/powerpoint/2010/main" val="88357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73"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52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1"/>
                </p:tgtEl>
              </p:cMediaNode>
            </p:video>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1"/>
                                        </p:tgtEl>
                                      </p:cBhvr>
                                    </p:cmd>
                                  </p:childTnLst>
                                </p:cTn>
                              </p:par>
                            </p:childTnLst>
                          </p:cTn>
                        </p:par>
                      </p:childTnLst>
                    </p:cTn>
                  </p:par>
                </p:childTnLst>
              </p:cTn>
              <p:nextCondLst>
                <p:cond evt="onClick" delay="0">
                  <p:tgtEl>
                    <p:spTgt spid="11"/>
                  </p:tgtEl>
                </p:cond>
              </p:nextCondLst>
            </p:seq>
            <p:video>
              <p:cMediaNode vol="80000">
                <p:cTn id="17" fill="hold" display="0">
                  <p:stCondLst>
                    <p:cond delay="indefinite"/>
                  </p:stCondLst>
                </p:cTn>
                <p:tgtEl>
                  <p:spTgt spid="9"/>
                </p:tgtEl>
              </p:cMediaNode>
            </p:video>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D2298-C39D-584C-AFAB-5F643DBD17FB}"/>
              </a:ext>
            </a:extLst>
          </p:cNvPr>
          <p:cNvSpPr>
            <a:spLocks noGrp="1"/>
          </p:cNvSpPr>
          <p:nvPr>
            <p:ph type="title"/>
          </p:nvPr>
        </p:nvSpPr>
        <p:spPr>
          <a:xfrm>
            <a:off x="2895600" y="322729"/>
            <a:ext cx="8610600" cy="1358153"/>
          </a:xfrm>
        </p:spPr>
        <p:txBody>
          <a:bodyPr>
            <a:normAutofit/>
          </a:bodyPr>
          <a:lstStyle/>
          <a:p>
            <a:pPr algn="ctr"/>
            <a:br>
              <a:rPr lang="en-US" sz="2800" dirty="0"/>
            </a:br>
            <a:r>
              <a:rPr lang="en-US" sz="2800" dirty="0"/>
              <a:t> </a:t>
            </a:r>
          </a:p>
        </p:txBody>
      </p:sp>
      <p:sp>
        <p:nvSpPr>
          <p:cNvPr id="5" name="Text Placeholder 4">
            <a:extLst>
              <a:ext uri="{FF2B5EF4-FFF2-40B4-BE49-F238E27FC236}">
                <a16:creationId xmlns:a16="http://schemas.microsoft.com/office/drawing/2014/main" id="{DEF9DFCB-0425-0B4A-968E-3B0600FA9635}"/>
              </a:ext>
            </a:extLst>
          </p:cNvPr>
          <p:cNvSpPr>
            <a:spLocks noGrp="1"/>
          </p:cNvSpPr>
          <p:nvPr>
            <p:ph type="body" sz="quarter" idx="3"/>
          </p:nvPr>
        </p:nvSpPr>
        <p:spPr/>
        <p:txBody>
          <a:bodyPr>
            <a:normAutofit/>
          </a:bodyPr>
          <a:lstStyle/>
          <a:p>
            <a:r>
              <a:rPr lang="en-US" dirty="0">
                <a:solidFill>
                  <a:srgbClr val="FF0000"/>
                </a:solidFill>
              </a:rPr>
              <a:t>Angle</a:t>
            </a:r>
            <a:r>
              <a:rPr lang="en-US" dirty="0"/>
              <a:t> of Arrival</a:t>
            </a:r>
          </a:p>
        </p:txBody>
      </p:sp>
      <p:sp>
        <p:nvSpPr>
          <p:cNvPr id="9" name="Text Placeholder 8">
            <a:extLst>
              <a:ext uri="{FF2B5EF4-FFF2-40B4-BE49-F238E27FC236}">
                <a16:creationId xmlns:a16="http://schemas.microsoft.com/office/drawing/2014/main" id="{81952F76-3D7A-9345-9A7B-BA9349859ABA}"/>
              </a:ext>
            </a:extLst>
          </p:cNvPr>
          <p:cNvSpPr>
            <a:spLocks noGrp="1"/>
          </p:cNvSpPr>
          <p:nvPr>
            <p:ph type="body" idx="1"/>
          </p:nvPr>
        </p:nvSpPr>
        <p:spPr/>
        <p:txBody>
          <a:bodyPr/>
          <a:lstStyle/>
          <a:p>
            <a:r>
              <a:rPr lang="en-US" dirty="0"/>
              <a:t>Pre Flight </a:t>
            </a:r>
            <a:r>
              <a:rPr lang="en-US" dirty="0">
                <a:solidFill>
                  <a:srgbClr val="FF0000"/>
                </a:solidFill>
              </a:rPr>
              <a:t>Body Position</a:t>
            </a:r>
          </a:p>
        </p:txBody>
      </p:sp>
      <p:sp>
        <p:nvSpPr>
          <p:cNvPr id="12" name="Title 1">
            <a:extLst>
              <a:ext uri="{FF2B5EF4-FFF2-40B4-BE49-F238E27FC236}">
                <a16:creationId xmlns:a16="http://schemas.microsoft.com/office/drawing/2014/main" id="{DFF2942D-25E9-6448-A62D-E1AE4611D5E1}"/>
              </a:ext>
            </a:extLst>
          </p:cNvPr>
          <p:cNvSpPr txBox="1">
            <a:spLocks/>
          </p:cNvSpPr>
          <p:nvPr/>
        </p:nvSpPr>
        <p:spPr>
          <a:xfrm>
            <a:off x="2895600" y="762000"/>
            <a:ext cx="8610600" cy="129540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Handspring #12</a:t>
            </a:r>
          </a:p>
        </p:txBody>
      </p:sp>
      <p:pic>
        <p:nvPicPr>
          <p:cNvPr id="14" name="Content Placeholder 13">
            <a:extLst>
              <a:ext uri="{FF2B5EF4-FFF2-40B4-BE49-F238E27FC236}">
                <a16:creationId xmlns:a16="http://schemas.microsoft.com/office/drawing/2014/main" id="{A568866A-11F8-DA49-A988-5112052D8278}"/>
              </a:ext>
            </a:extLst>
          </p:cNvPr>
          <p:cNvPicPr>
            <a:picLocks noGrp="1" noChangeAspect="1"/>
          </p:cNvPicPr>
          <p:nvPr>
            <p:ph sz="quarter" idx="4"/>
          </p:nvPr>
        </p:nvPicPr>
        <p:blipFill>
          <a:blip r:embed="rId2"/>
          <a:stretch>
            <a:fillRect/>
          </a:stretch>
        </p:blipFill>
        <p:spPr>
          <a:xfrm>
            <a:off x="6407727" y="3132138"/>
            <a:ext cx="4862945" cy="3086100"/>
          </a:xfrm>
        </p:spPr>
      </p:pic>
      <p:pic>
        <p:nvPicPr>
          <p:cNvPr id="7" name="Content Placeholder 6">
            <a:extLst>
              <a:ext uri="{FF2B5EF4-FFF2-40B4-BE49-F238E27FC236}">
                <a16:creationId xmlns:a16="http://schemas.microsoft.com/office/drawing/2014/main" id="{4B9B4BF0-EFCA-624E-B53F-8A45DADB55E8}"/>
              </a:ext>
            </a:extLst>
          </p:cNvPr>
          <p:cNvPicPr>
            <a:picLocks noGrp="1" noChangeAspect="1"/>
          </p:cNvPicPr>
          <p:nvPr>
            <p:ph sz="half" idx="2"/>
          </p:nvPr>
        </p:nvPicPr>
        <p:blipFill>
          <a:blip r:embed="rId3"/>
          <a:stretch>
            <a:fillRect/>
          </a:stretch>
        </p:blipFill>
        <p:spPr>
          <a:xfrm>
            <a:off x="941800" y="3132138"/>
            <a:ext cx="4799775" cy="3086100"/>
          </a:xfrm>
        </p:spPr>
      </p:pic>
    </p:spTree>
    <p:extLst>
      <p:ext uri="{BB962C8B-B14F-4D97-AF65-F5344CB8AC3E}">
        <p14:creationId xmlns:p14="http://schemas.microsoft.com/office/powerpoint/2010/main" val="799397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1816E-93EF-3849-A8B0-03EB86EF0877}"/>
              </a:ext>
            </a:extLst>
          </p:cNvPr>
          <p:cNvSpPr>
            <a:spLocks noGrp="1"/>
          </p:cNvSpPr>
          <p:nvPr>
            <p:ph type="title"/>
          </p:nvPr>
        </p:nvSpPr>
        <p:spPr/>
        <p:txBody>
          <a:bodyPr/>
          <a:lstStyle/>
          <a:p>
            <a:r>
              <a:rPr lang="en-US" dirty="0"/>
              <a:t>Handspring #12</a:t>
            </a:r>
          </a:p>
        </p:txBody>
      </p:sp>
      <p:sp>
        <p:nvSpPr>
          <p:cNvPr id="3" name="Text Placeholder 2">
            <a:extLst>
              <a:ext uri="{FF2B5EF4-FFF2-40B4-BE49-F238E27FC236}">
                <a16:creationId xmlns:a16="http://schemas.microsoft.com/office/drawing/2014/main" id="{D5966A22-0D46-0E4A-82E5-F72C92A097C7}"/>
              </a:ext>
            </a:extLst>
          </p:cNvPr>
          <p:cNvSpPr>
            <a:spLocks noGrp="1"/>
          </p:cNvSpPr>
          <p:nvPr>
            <p:ph type="body" idx="1"/>
          </p:nvPr>
        </p:nvSpPr>
        <p:spPr/>
        <p:txBody>
          <a:bodyPr>
            <a:normAutofit fontScale="92500"/>
          </a:bodyPr>
          <a:lstStyle/>
          <a:p>
            <a:r>
              <a:rPr lang="en-US" dirty="0">
                <a:solidFill>
                  <a:srgbClr val="FF0000"/>
                </a:solidFill>
              </a:rPr>
              <a:t>Body Position </a:t>
            </a:r>
            <a:r>
              <a:rPr lang="en-US" dirty="0"/>
              <a:t>in Support</a:t>
            </a:r>
          </a:p>
        </p:txBody>
      </p:sp>
      <p:sp>
        <p:nvSpPr>
          <p:cNvPr id="5" name="Text Placeholder 4">
            <a:extLst>
              <a:ext uri="{FF2B5EF4-FFF2-40B4-BE49-F238E27FC236}">
                <a16:creationId xmlns:a16="http://schemas.microsoft.com/office/drawing/2014/main" id="{AB557930-4602-8F48-8BF9-03F835146E2E}"/>
              </a:ext>
            </a:extLst>
          </p:cNvPr>
          <p:cNvSpPr>
            <a:spLocks noGrp="1"/>
          </p:cNvSpPr>
          <p:nvPr>
            <p:ph type="body" sz="quarter" idx="3"/>
          </p:nvPr>
        </p:nvSpPr>
        <p:spPr/>
        <p:txBody>
          <a:bodyPr>
            <a:normAutofit fontScale="92500"/>
          </a:bodyPr>
          <a:lstStyle/>
          <a:p>
            <a:r>
              <a:rPr lang="en-US" dirty="0">
                <a:solidFill>
                  <a:srgbClr val="FF0000"/>
                </a:solidFill>
              </a:rPr>
              <a:t>Angle off </a:t>
            </a:r>
            <a:r>
              <a:rPr lang="en-US" dirty="0"/>
              <a:t>the Table and corresponding Time in Support</a:t>
            </a:r>
          </a:p>
        </p:txBody>
      </p:sp>
      <p:pic>
        <p:nvPicPr>
          <p:cNvPr id="8" name="Content Placeholder 7">
            <a:extLst>
              <a:ext uri="{FF2B5EF4-FFF2-40B4-BE49-F238E27FC236}">
                <a16:creationId xmlns:a16="http://schemas.microsoft.com/office/drawing/2014/main" id="{CB8D2D9C-7765-5648-8DF9-1DBEDA892DE9}"/>
              </a:ext>
            </a:extLst>
          </p:cNvPr>
          <p:cNvPicPr>
            <a:picLocks noGrp="1" noChangeAspect="1"/>
          </p:cNvPicPr>
          <p:nvPr>
            <p:ph sz="quarter" idx="4"/>
          </p:nvPr>
        </p:nvPicPr>
        <p:blipFill>
          <a:blip r:embed="rId2"/>
          <a:stretch>
            <a:fillRect/>
          </a:stretch>
        </p:blipFill>
        <p:spPr>
          <a:xfrm>
            <a:off x="6425903" y="3132138"/>
            <a:ext cx="4826593" cy="3086100"/>
          </a:xfrm>
        </p:spPr>
      </p:pic>
      <p:pic>
        <p:nvPicPr>
          <p:cNvPr id="10" name="Content Placeholder 9">
            <a:extLst>
              <a:ext uri="{FF2B5EF4-FFF2-40B4-BE49-F238E27FC236}">
                <a16:creationId xmlns:a16="http://schemas.microsoft.com/office/drawing/2014/main" id="{F9F58919-C828-8542-8E14-3932D5AE0E84}"/>
              </a:ext>
            </a:extLst>
          </p:cNvPr>
          <p:cNvPicPr>
            <a:picLocks noGrp="1" noChangeAspect="1"/>
          </p:cNvPicPr>
          <p:nvPr>
            <p:ph sz="half" idx="2"/>
          </p:nvPr>
        </p:nvPicPr>
        <p:blipFill>
          <a:blip r:embed="rId3"/>
          <a:stretch>
            <a:fillRect/>
          </a:stretch>
        </p:blipFill>
        <p:spPr>
          <a:xfrm>
            <a:off x="896879" y="3132138"/>
            <a:ext cx="4889616" cy="3086100"/>
          </a:xfrm>
        </p:spPr>
      </p:pic>
    </p:spTree>
    <p:extLst>
      <p:ext uri="{BB962C8B-B14F-4D97-AF65-F5344CB8AC3E}">
        <p14:creationId xmlns:p14="http://schemas.microsoft.com/office/powerpoint/2010/main" val="29590407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024C7-A3D1-4D4B-866A-E820DF0DF8D2}"/>
              </a:ext>
            </a:extLst>
          </p:cNvPr>
          <p:cNvSpPr>
            <a:spLocks noGrp="1"/>
          </p:cNvSpPr>
          <p:nvPr>
            <p:ph type="title"/>
          </p:nvPr>
        </p:nvSpPr>
        <p:spPr/>
        <p:txBody>
          <a:bodyPr/>
          <a:lstStyle/>
          <a:p>
            <a:r>
              <a:rPr lang="en-US" dirty="0"/>
              <a:t>Handspring #12</a:t>
            </a:r>
          </a:p>
        </p:txBody>
      </p:sp>
      <p:sp>
        <p:nvSpPr>
          <p:cNvPr id="3" name="Text Placeholder 2">
            <a:extLst>
              <a:ext uri="{FF2B5EF4-FFF2-40B4-BE49-F238E27FC236}">
                <a16:creationId xmlns:a16="http://schemas.microsoft.com/office/drawing/2014/main" id="{812B7777-0666-094D-8F71-CED0EAC9A6E0}"/>
              </a:ext>
            </a:extLst>
          </p:cNvPr>
          <p:cNvSpPr>
            <a:spLocks noGrp="1"/>
          </p:cNvSpPr>
          <p:nvPr>
            <p:ph type="body" idx="1"/>
          </p:nvPr>
        </p:nvSpPr>
        <p:spPr>
          <a:xfrm>
            <a:off x="932364" y="1887967"/>
            <a:ext cx="5079991" cy="823912"/>
          </a:xfrm>
        </p:spPr>
        <p:txBody>
          <a:bodyPr>
            <a:normAutofit fontScale="70000" lnSpcReduction="20000"/>
          </a:bodyPr>
          <a:lstStyle/>
          <a:p>
            <a:r>
              <a:rPr lang="en-US" dirty="0">
                <a:solidFill>
                  <a:srgbClr val="FF0000"/>
                </a:solidFill>
              </a:rPr>
              <a:t>Height Baseline</a:t>
            </a:r>
            <a:r>
              <a:rPr lang="en-US" dirty="0"/>
              <a:t> (measured from table to center of gravity when inverted before repulsion)</a:t>
            </a:r>
          </a:p>
        </p:txBody>
      </p:sp>
      <p:sp>
        <p:nvSpPr>
          <p:cNvPr id="5" name="Text Placeholder 4">
            <a:extLst>
              <a:ext uri="{FF2B5EF4-FFF2-40B4-BE49-F238E27FC236}">
                <a16:creationId xmlns:a16="http://schemas.microsoft.com/office/drawing/2014/main" id="{7B11E2F0-638A-564B-ABAA-442207A948F1}"/>
              </a:ext>
            </a:extLst>
          </p:cNvPr>
          <p:cNvSpPr>
            <a:spLocks noGrp="1"/>
          </p:cNvSpPr>
          <p:nvPr>
            <p:ph type="body" sz="quarter" idx="3"/>
          </p:nvPr>
        </p:nvSpPr>
        <p:spPr>
          <a:xfrm>
            <a:off x="6398547" y="1887967"/>
            <a:ext cx="5105400" cy="823912"/>
          </a:xfrm>
        </p:spPr>
        <p:txBody>
          <a:bodyPr>
            <a:normAutofit fontScale="70000" lnSpcReduction="20000"/>
          </a:bodyPr>
          <a:lstStyle/>
          <a:p>
            <a:r>
              <a:rPr lang="en-US" dirty="0">
                <a:solidFill>
                  <a:srgbClr val="FF0000"/>
                </a:solidFill>
              </a:rPr>
              <a:t>Height Achieved </a:t>
            </a:r>
            <a:r>
              <a:rPr lang="en-US" dirty="0"/>
              <a:t>(compare red line to green line after lining up blue table height line for accurate comparison.</a:t>
            </a:r>
          </a:p>
        </p:txBody>
      </p:sp>
      <p:pic>
        <p:nvPicPr>
          <p:cNvPr id="10" name="Content Placeholder 9">
            <a:extLst>
              <a:ext uri="{FF2B5EF4-FFF2-40B4-BE49-F238E27FC236}">
                <a16:creationId xmlns:a16="http://schemas.microsoft.com/office/drawing/2014/main" id="{1FF1E009-18B6-A74A-8F4F-1B3F074880B8}"/>
              </a:ext>
            </a:extLst>
          </p:cNvPr>
          <p:cNvPicPr>
            <a:picLocks noGrp="1" noChangeAspect="1"/>
          </p:cNvPicPr>
          <p:nvPr>
            <p:ph sz="half" idx="2"/>
          </p:nvPr>
        </p:nvPicPr>
        <p:blipFill>
          <a:blip r:embed="rId2"/>
          <a:stretch>
            <a:fillRect/>
          </a:stretch>
        </p:blipFill>
        <p:spPr>
          <a:xfrm>
            <a:off x="919164" y="3132138"/>
            <a:ext cx="4845046" cy="3086100"/>
          </a:xfrm>
        </p:spPr>
      </p:pic>
      <p:pic>
        <p:nvPicPr>
          <p:cNvPr id="14" name="Content Placeholder 13">
            <a:extLst>
              <a:ext uri="{FF2B5EF4-FFF2-40B4-BE49-F238E27FC236}">
                <a16:creationId xmlns:a16="http://schemas.microsoft.com/office/drawing/2014/main" id="{00753F62-88BA-4743-9100-F983D96E76E6}"/>
              </a:ext>
            </a:extLst>
          </p:cNvPr>
          <p:cNvPicPr>
            <a:picLocks noGrp="1" noChangeAspect="1"/>
          </p:cNvPicPr>
          <p:nvPr>
            <p:ph sz="quarter" idx="4"/>
          </p:nvPr>
        </p:nvPicPr>
        <p:blipFill>
          <a:blip r:embed="rId3"/>
          <a:stretch>
            <a:fillRect/>
          </a:stretch>
        </p:blipFill>
        <p:spPr>
          <a:xfrm>
            <a:off x="6421786" y="3132138"/>
            <a:ext cx="4834827" cy="3086100"/>
          </a:xfrm>
        </p:spPr>
      </p:pic>
    </p:spTree>
    <p:extLst>
      <p:ext uri="{BB962C8B-B14F-4D97-AF65-F5344CB8AC3E}">
        <p14:creationId xmlns:p14="http://schemas.microsoft.com/office/powerpoint/2010/main" val="774251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6F36A-1246-7B40-8940-017C9BCA7E56}"/>
              </a:ext>
            </a:extLst>
          </p:cNvPr>
          <p:cNvSpPr>
            <a:spLocks noGrp="1"/>
          </p:cNvSpPr>
          <p:nvPr>
            <p:ph type="title"/>
          </p:nvPr>
        </p:nvSpPr>
        <p:spPr/>
        <p:txBody>
          <a:bodyPr>
            <a:normAutofit fontScale="90000"/>
          </a:bodyPr>
          <a:lstStyle/>
          <a:p>
            <a:r>
              <a:rPr lang="en-US" dirty="0"/>
              <a:t>Handspring #10 model</a:t>
            </a:r>
            <a:br>
              <a:rPr lang="en-US" dirty="0"/>
            </a:br>
            <a:r>
              <a:rPr lang="en-US" dirty="0"/>
              <a:t> </a:t>
            </a:r>
            <a:r>
              <a:rPr lang="en-US" sz="2800" dirty="0"/>
              <a:t>(as is numbered on library </a:t>
            </a:r>
            <a:r>
              <a:rPr lang="en-US" sz="2800" dirty="0" err="1"/>
              <a:t>dvd</a:t>
            </a:r>
            <a:r>
              <a:rPr lang="en-US" sz="2800" dirty="0"/>
              <a:t> to correspond)</a:t>
            </a:r>
            <a:endParaRPr lang="en-US" sz="2800" b="1" dirty="0"/>
          </a:p>
        </p:txBody>
      </p:sp>
      <p:sp>
        <p:nvSpPr>
          <p:cNvPr id="5" name="Text Placeholder 4">
            <a:extLst>
              <a:ext uri="{FF2B5EF4-FFF2-40B4-BE49-F238E27FC236}">
                <a16:creationId xmlns:a16="http://schemas.microsoft.com/office/drawing/2014/main" id="{278B0100-6D95-E54C-8896-EA689666B93D}"/>
              </a:ext>
            </a:extLst>
          </p:cNvPr>
          <p:cNvSpPr>
            <a:spLocks noGrp="1"/>
          </p:cNvSpPr>
          <p:nvPr>
            <p:ph type="body" sz="quarter" idx="3"/>
          </p:nvPr>
        </p:nvSpPr>
        <p:spPr/>
        <p:txBody>
          <a:bodyPr>
            <a:normAutofit/>
          </a:bodyPr>
          <a:lstStyle/>
          <a:p>
            <a:pPr algn="ctr"/>
            <a:r>
              <a:rPr lang="en-US" dirty="0">
                <a:solidFill>
                  <a:srgbClr val="FF0000"/>
                </a:solidFill>
              </a:rPr>
              <a:t>Angle</a:t>
            </a:r>
            <a:r>
              <a:rPr lang="en-US" dirty="0"/>
              <a:t> of Arrival</a:t>
            </a:r>
          </a:p>
        </p:txBody>
      </p:sp>
      <p:sp>
        <p:nvSpPr>
          <p:cNvPr id="14" name="Text Placeholder 2">
            <a:extLst>
              <a:ext uri="{FF2B5EF4-FFF2-40B4-BE49-F238E27FC236}">
                <a16:creationId xmlns:a16="http://schemas.microsoft.com/office/drawing/2014/main" id="{4C9C5AEB-66C1-934F-9AFC-A3A346B19A43}"/>
              </a:ext>
            </a:extLst>
          </p:cNvPr>
          <p:cNvSpPr txBox="1">
            <a:spLocks/>
          </p:cNvSpPr>
          <p:nvPr/>
        </p:nvSpPr>
        <p:spPr>
          <a:xfrm>
            <a:off x="801691" y="2156183"/>
            <a:ext cx="5079991"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t>Pre Flight </a:t>
            </a:r>
            <a:r>
              <a:rPr lang="en-US" dirty="0">
                <a:solidFill>
                  <a:srgbClr val="FF0000"/>
                </a:solidFill>
              </a:rPr>
              <a:t>Body Position</a:t>
            </a:r>
          </a:p>
        </p:txBody>
      </p:sp>
      <p:pic>
        <p:nvPicPr>
          <p:cNvPr id="9" name="Content Placeholder 8">
            <a:extLst>
              <a:ext uri="{FF2B5EF4-FFF2-40B4-BE49-F238E27FC236}">
                <a16:creationId xmlns:a16="http://schemas.microsoft.com/office/drawing/2014/main" id="{A2805D11-7659-D74E-A16E-4AAA698196AB}"/>
              </a:ext>
            </a:extLst>
          </p:cNvPr>
          <p:cNvPicPr>
            <a:picLocks noGrp="1" noChangeAspect="1"/>
          </p:cNvPicPr>
          <p:nvPr>
            <p:ph sz="quarter" idx="4"/>
          </p:nvPr>
        </p:nvPicPr>
        <p:blipFill>
          <a:blip r:embed="rId3"/>
          <a:stretch>
            <a:fillRect/>
          </a:stretch>
        </p:blipFill>
        <p:spPr>
          <a:xfrm>
            <a:off x="6182577" y="3132138"/>
            <a:ext cx="5313245" cy="3086100"/>
          </a:xfrm>
        </p:spPr>
      </p:pic>
      <p:pic>
        <p:nvPicPr>
          <p:cNvPr id="8" name="Content Placeholder 7">
            <a:extLst>
              <a:ext uri="{FF2B5EF4-FFF2-40B4-BE49-F238E27FC236}">
                <a16:creationId xmlns:a16="http://schemas.microsoft.com/office/drawing/2014/main" id="{672FBD8B-262A-914F-BFD8-AC7CC0404486}"/>
              </a:ext>
            </a:extLst>
          </p:cNvPr>
          <p:cNvPicPr>
            <a:picLocks noGrp="1" noChangeAspect="1"/>
          </p:cNvPicPr>
          <p:nvPr>
            <p:ph sz="half" idx="2"/>
          </p:nvPr>
        </p:nvPicPr>
        <p:blipFill>
          <a:blip r:embed="rId4"/>
          <a:stretch>
            <a:fillRect/>
          </a:stretch>
        </p:blipFill>
        <p:spPr>
          <a:xfrm>
            <a:off x="903706" y="3132138"/>
            <a:ext cx="4875962" cy="3086100"/>
          </a:xfrm>
        </p:spPr>
      </p:pic>
    </p:spTree>
    <p:extLst>
      <p:ext uri="{BB962C8B-B14F-4D97-AF65-F5344CB8AC3E}">
        <p14:creationId xmlns:p14="http://schemas.microsoft.com/office/powerpoint/2010/main" val="4019453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128A5-6347-D04D-B33F-56F73816324F}"/>
              </a:ext>
            </a:extLst>
          </p:cNvPr>
          <p:cNvSpPr>
            <a:spLocks noGrp="1"/>
          </p:cNvSpPr>
          <p:nvPr>
            <p:ph type="title"/>
          </p:nvPr>
        </p:nvSpPr>
        <p:spPr/>
        <p:txBody>
          <a:bodyPr/>
          <a:lstStyle/>
          <a:p>
            <a:r>
              <a:rPr lang="en-US" dirty="0"/>
              <a:t>Handspring #12</a:t>
            </a:r>
          </a:p>
        </p:txBody>
      </p:sp>
      <p:sp>
        <p:nvSpPr>
          <p:cNvPr id="3" name="Text Placeholder 2">
            <a:extLst>
              <a:ext uri="{FF2B5EF4-FFF2-40B4-BE49-F238E27FC236}">
                <a16:creationId xmlns:a16="http://schemas.microsoft.com/office/drawing/2014/main" id="{6A7FC82B-6FEE-9C40-8BAE-9465CEFE1AED}"/>
              </a:ext>
            </a:extLst>
          </p:cNvPr>
          <p:cNvSpPr>
            <a:spLocks noGrp="1"/>
          </p:cNvSpPr>
          <p:nvPr>
            <p:ph type="body" idx="1"/>
          </p:nvPr>
        </p:nvSpPr>
        <p:spPr/>
        <p:txBody>
          <a:bodyPr>
            <a:normAutofit lnSpcReduction="10000"/>
          </a:bodyPr>
          <a:lstStyle/>
          <a:p>
            <a:r>
              <a:rPr lang="en-US" dirty="0">
                <a:solidFill>
                  <a:srgbClr val="FF0000"/>
                </a:solidFill>
              </a:rPr>
              <a:t>Body Position</a:t>
            </a:r>
            <a:r>
              <a:rPr lang="en-US" dirty="0"/>
              <a:t> in post flight</a:t>
            </a:r>
            <a:endParaRPr lang="en-US" dirty="0">
              <a:solidFill>
                <a:srgbClr val="FF0000"/>
              </a:solidFill>
            </a:endParaRPr>
          </a:p>
        </p:txBody>
      </p:sp>
      <p:sp>
        <p:nvSpPr>
          <p:cNvPr id="5" name="Text Placeholder 4">
            <a:extLst>
              <a:ext uri="{FF2B5EF4-FFF2-40B4-BE49-F238E27FC236}">
                <a16:creationId xmlns:a16="http://schemas.microsoft.com/office/drawing/2014/main" id="{E4D05877-DE35-584C-8F23-D0AA2BA19782}"/>
              </a:ext>
            </a:extLst>
          </p:cNvPr>
          <p:cNvSpPr>
            <a:spLocks noGrp="1"/>
          </p:cNvSpPr>
          <p:nvPr>
            <p:ph type="body" sz="quarter" idx="3"/>
          </p:nvPr>
        </p:nvSpPr>
        <p:spPr/>
        <p:txBody>
          <a:bodyPr>
            <a:normAutofit lnSpcReduction="10000"/>
          </a:bodyPr>
          <a:lstStyle/>
          <a:p>
            <a:r>
              <a:rPr lang="en-US" dirty="0">
                <a:solidFill>
                  <a:srgbClr val="FF0000"/>
                </a:solidFill>
              </a:rPr>
              <a:t>Posture</a:t>
            </a:r>
            <a:r>
              <a:rPr lang="en-US" dirty="0"/>
              <a:t> on Contact &amp; </a:t>
            </a:r>
            <a:r>
              <a:rPr lang="en-US" dirty="0">
                <a:solidFill>
                  <a:srgbClr val="FF0000"/>
                </a:solidFill>
              </a:rPr>
              <a:t>Distance</a:t>
            </a:r>
          </a:p>
        </p:txBody>
      </p:sp>
      <p:pic>
        <p:nvPicPr>
          <p:cNvPr id="18" name="Content Placeholder 17">
            <a:extLst>
              <a:ext uri="{FF2B5EF4-FFF2-40B4-BE49-F238E27FC236}">
                <a16:creationId xmlns:a16="http://schemas.microsoft.com/office/drawing/2014/main" id="{85AB0B0A-9F85-AA49-B66F-C98AECD3C4FE}"/>
              </a:ext>
            </a:extLst>
          </p:cNvPr>
          <p:cNvPicPr>
            <a:picLocks noGrp="1" noChangeAspect="1"/>
          </p:cNvPicPr>
          <p:nvPr>
            <p:ph sz="quarter" idx="4"/>
          </p:nvPr>
        </p:nvPicPr>
        <p:blipFill>
          <a:blip r:embed="rId2"/>
          <a:stretch>
            <a:fillRect/>
          </a:stretch>
        </p:blipFill>
        <p:spPr>
          <a:xfrm>
            <a:off x="6641389" y="3132138"/>
            <a:ext cx="4395621" cy="3086100"/>
          </a:xfrm>
        </p:spPr>
      </p:pic>
      <p:pic>
        <p:nvPicPr>
          <p:cNvPr id="8" name="Content Placeholder 7">
            <a:extLst>
              <a:ext uri="{FF2B5EF4-FFF2-40B4-BE49-F238E27FC236}">
                <a16:creationId xmlns:a16="http://schemas.microsoft.com/office/drawing/2014/main" id="{422D1882-F640-5D44-967F-F2716A62CAD9}"/>
              </a:ext>
            </a:extLst>
          </p:cNvPr>
          <p:cNvPicPr>
            <a:picLocks noGrp="1" noChangeAspect="1"/>
          </p:cNvPicPr>
          <p:nvPr>
            <p:ph sz="half" idx="2"/>
          </p:nvPr>
        </p:nvPicPr>
        <p:blipFill>
          <a:blip r:embed="rId3"/>
          <a:stretch>
            <a:fillRect/>
          </a:stretch>
        </p:blipFill>
        <p:spPr>
          <a:xfrm>
            <a:off x="929790" y="3132138"/>
            <a:ext cx="4823794" cy="3086100"/>
          </a:xfrm>
        </p:spPr>
      </p:pic>
    </p:spTree>
    <p:extLst>
      <p:ext uri="{BB962C8B-B14F-4D97-AF65-F5344CB8AC3E}">
        <p14:creationId xmlns:p14="http://schemas.microsoft.com/office/powerpoint/2010/main" val="22921399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184C17E-8AC3-F840-9AEA-6B4D541DD834}"/>
              </a:ext>
            </a:extLst>
          </p:cNvPr>
          <p:cNvSpPr>
            <a:spLocks noGrp="1"/>
          </p:cNvSpPr>
          <p:nvPr>
            <p:ph sz="half" idx="2"/>
          </p:nvPr>
        </p:nvSpPr>
        <p:spPr>
          <a:xfrm>
            <a:off x="685800" y="3837708"/>
            <a:ext cx="5311775" cy="2380977"/>
          </a:xfrm>
        </p:spPr>
        <p:txBody>
          <a:bodyPr>
            <a:normAutofit fontScale="92500" lnSpcReduction="10000"/>
          </a:bodyPr>
          <a:lstStyle/>
          <a:p>
            <a:endParaRPr lang="en-US" dirty="0"/>
          </a:p>
          <a:p>
            <a:endParaRPr lang="en-US" dirty="0"/>
          </a:p>
          <a:p>
            <a:endParaRPr lang="en-US" dirty="0"/>
          </a:p>
        </p:txBody>
      </p:sp>
      <p:sp>
        <p:nvSpPr>
          <p:cNvPr id="5" name="Text Placeholder 4">
            <a:extLst>
              <a:ext uri="{FF2B5EF4-FFF2-40B4-BE49-F238E27FC236}">
                <a16:creationId xmlns:a16="http://schemas.microsoft.com/office/drawing/2014/main" id="{27B237AB-594B-5741-81EE-48593530AF0B}"/>
              </a:ext>
            </a:extLst>
          </p:cNvPr>
          <p:cNvSpPr>
            <a:spLocks noGrp="1"/>
          </p:cNvSpPr>
          <p:nvPr>
            <p:ph type="body" sz="quarter" idx="3"/>
          </p:nvPr>
        </p:nvSpPr>
        <p:spPr>
          <a:xfrm>
            <a:off x="6286500" y="422238"/>
            <a:ext cx="5105400" cy="823912"/>
          </a:xfrm>
        </p:spPr>
        <p:txBody>
          <a:bodyPr>
            <a:normAutofit fontScale="85000" lnSpcReduction="10000"/>
          </a:bodyPr>
          <a:lstStyle/>
          <a:p>
            <a:r>
              <a:rPr lang="en-US" b="1" dirty="0">
                <a:solidFill>
                  <a:srgbClr val="FF0000"/>
                </a:solidFill>
              </a:rPr>
              <a:t>Handspring #12 UNOFFICIAL but Vetted Deductions Breakdown</a:t>
            </a:r>
          </a:p>
        </p:txBody>
      </p:sp>
      <p:sp>
        <p:nvSpPr>
          <p:cNvPr id="6" name="Content Placeholder 5">
            <a:extLst>
              <a:ext uri="{FF2B5EF4-FFF2-40B4-BE49-F238E27FC236}">
                <a16:creationId xmlns:a16="http://schemas.microsoft.com/office/drawing/2014/main" id="{E6B574A2-B0DC-1E4D-ADF1-CAAD75C0F51F}"/>
              </a:ext>
            </a:extLst>
          </p:cNvPr>
          <p:cNvSpPr>
            <a:spLocks noGrp="1"/>
          </p:cNvSpPr>
          <p:nvPr>
            <p:ph sz="quarter" idx="4"/>
          </p:nvPr>
        </p:nvSpPr>
        <p:spPr>
          <a:xfrm>
            <a:off x="6172200" y="1246150"/>
            <a:ext cx="5334000" cy="4972535"/>
          </a:xfrm>
        </p:spPr>
        <p:txBody>
          <a:bodyPr>
            <a:normAutofit fontScale="92500" lnSpcReduction="10000"/>
          </a:bodyPr>
          <a:lstStyle/>
          <a:p>
            <a:pPr marL="0" indent="0">
              <a:buNone/>
            </a:pPr>
            <a:r>
              <a:rPr lang="en-US" sz="2400" b="1" dirty="0"/>
              <a:t>Pre Flight Body Position: </a:t>
            </a:r>
            <a:r>
              <a:rPr lang="en-US" sz="2400" b="1" dirty="0">
                <a:solidFill>
                  <a:srgbClr val="FF0000"/>
                </a:solidFill>
              </a:rPr>
              <a:t>.2</a:t>
            </a:r>
          </a:p>
          <a:p>
            <a:pPr marL="0" indent="0">
              <a:buNone/>
            </a:pPr>
            <a:r>
              <a:rPr lang="en-US" sz="2400" b="1" dirty="0"/>
              <a:t>Angle on: </a:t>
            </a:r>
            <a:r>
              <a:rPr lang="en-US" sz="2400" b="1" dirty="0">
                <a:solidFill>
                  <a:srgbClr val="FF0000"/>
                </a:solidFill>
              </a:rPr>
              <a:t>.2</a:t>
            </a:r>
          </a:p>
          <a:p>
            <a:pPr marL="0" indent="0">
              <a:buNone/>
            </a:pPr>
            <a:r>
              <a:rPr lang="en-US" sz="2400" b="1" dirty="0"/>
              <a:t>In Support Body Position: </a:t>
            </a:r>
            <a:r>
              <a:rPr lang="en-US" sz="2400" b="1" dirty="0">
                <a:solidFill>
                  <a:srgbClr val="FF0000"/>
                </a:solidFill>
              </a:rPr>
              <a:t>.5</a:t>
            </a:r>
          </a:p>
          <a:p>
            <a:pPr marL="0" indent="0">
              <a:buNone/>
            </a:pPr>
            <a:r>
              <a:rPr lang="en-US" sz="2400" b="1" dirty="0"/>
              <a:t>Angle off: </a:t>
            </a:r>
            <a:r>
              <a:rPr lang="en-US" sz="2400" b="1" dirty="0">
                <a:solidFill>
                  <a:srgbClr val="FF0000"/>
                </a:solidFill>
              </a:rPr>
              <a:t>.3</a:t>
            </a:r>
          </a:p>
          <a:p>
            <a:pPr marL="0" indent="0">
              <a:buNone/>
            </a:pPr>
            <a:r>
              <a:rPr lang="en-US" sz="2400" b="1" dirty="0"/>
              <a:t>Time in Support: </a:t>
            </a:r>
            <a:r>
              <a:rPr lang="en-US" sz="2400" b="1" dirty="0">
                <a:solidFill>
                  <a:srgbClr val="FF0000"/>
                </a:solidFill>
              </a:rPr>
              <a:t>.3</a:t>
            </a:r>
          </a:p>
          <a:p>
            <a:pPr marL="0" indent="0">
              <a:buNone/>
            </a:pPr>
            <a:r>
              <a:rPr lang="en-US" sz="2400" b="1" dirty="0"/>
              <a:t>Height: </a:t>
            </a:r>
            <a:r>
              <a:rPr lang="en-US" sz="2400" b="1" dirty="0">
                <a:solidFill>
                  <a:srgbClr val="FF0000"/>
                </a:solidFill>
              </a:rPr>
              <a:t>.4</a:t>
            </a:r>
          </a:p>
          <a:p>
            <a:pPr marL="0" indent="0">
              <a:buNone/>
            </a:pPr>
            <a:r>
              <a:rPr lang="en-US" sz="2400" b="1" dirty="0"/>
              <a:t>Off Flight Body Position: </a:t>
            </a:r>
            <a:r>
              <a:rPr lang="en-US" sz="2400" b="1" dirty="0">
                <a:solidFill>
                  <a:srgbClr val="FF0000"/>
                </a:solidFill>
              </a:rPr>
              <a:t>.2</a:t>
            </a:r>
          </a:p>
          <a:p>
            <a:pPr marL="0" indent="0">
              <a:buNone/>
            </a:pPr>
            <a:r>
              <a:rPr lang="en-US" sz="2400" b="1" dirty="0"/>
              <a:t>Posture on Landing: </a:t>
            </a:r>
            <a:r>
              <a:rPr lang="en-US" sz="2400" b="1" dirty="0">
                <a:solidFill>
                  <a:srgbClr val="FF0000"/>
                </a:solidFill>
              </a:rPr>
              <a:t>.1</a:t>
            </a:r>
          </a:p>
          <a:p>
            <a:pPr marL="0" indent="0">
              <a:buNone/>
            </a:pPr>
            <a:r>
              <a:rPr lang="en-US" sz="2400" b="1" dirty="0"/>
              <a:t>Landing: </a:t>
            </a:r>
            <a:r>
              <a:rPr lang="en-US" sz="2400" b="1" dirty="0">
                <a:solidFill>
                  <a:srgbClr val="FF0000"/>
                </a:solidFill>
              </a:rPr>
              <a:t>.1</a:t>
            </a:r>
          </a:p>
          <a:p>
            <a:pPr marL="0" indent="0">
              <a:buNone/>
            </a:pPr>
            <a:r>
              <a:rPr lang="en-US" sz="2400" b="1" dirty="0"/>
              <a:t>Distance: </a:t>
            </a:r>
            <a:r>
              <a:rPr lang="en-US" sz="2400" b="1" dirty="0">
                <a:solidFill>
                  <a:srgbClr val="FF0000"/>
                </a:solidFill>
              </a:rPr>
              <a:t>.2</a:t>
            </a:r>
          </a:p>
          <a:p>
            <a:pPr marL="0" indent="0">
              <a:buNone/>
            </a:pPr>
            <a:r>
              <a:rPr lang="en-US" sz="2400" b="1" dirty="0"/>
              <a:t>Dynamics: </a:t>
            </a:r>
            <a:r>
              <a:rPr lang="en-US" sz="2400" b="1" dirty="0">
                <a:solidFill>
                  <a:srgbClr val="FF0000"/>
                </a:solidFill>
              </a:rPr>
              <a:t>.2</a:t>
            </a:r>
          </a:p>
          <a:p>
            <a:pPr marL="0" indent="0">
              <a:buNone/>
            </a:pPr>
            <a:r>
              <a:rPr lang="en-US" sz="2400" b="1" dirty="0"/>
              <a:t>Score: </a:t>
            </a:r>
            <a:r>
              <a:rPr lang="en-US" sz="2400" b="1" dirty="0">
                <a:solidFill>
                  <a:srgbClr val="FF0000"/>
                </a:solidFill>
              </a:rPr>
              <a:t>7.3</a:t>
            </a:r>
            <a:endParaRPr lang="en-US" dirty="0">
              <a:solidFill>
                <a:srgbClr val="FF0000"/>
              </a:solidFill>
            </a:endParaRPr>
          </a:p>
        </p:txBody>
      </p:sp>
      <p:sp>
        <p:nvSpPr>
          <p:cNvPr id="3" name="TextBox 2">
            <a:extLst>
              <a:ext uri="{FF2B5EF4-FFF2-40B4-BE49-F238E27FC236}">
                <a16:creationId xmlns:a16="http://schemas.microsoft.com/office/drawing/2014/main" id="{E5081B4E-2BDA-754D-B33F-4A25F21D52B2}"/>
              </a:ext>
            </a:extLst>
          </p:cNvPr>
          <p:cNvSpPr txBox="1"/>
          <p:nvPr/>
        </p:nvSpPr>
        <p:spPr>
          <a:xfrm>
            <a:off x="511175" y="4596566"/>
            <a:ext cx="5311775" cy="1631216"/>
          </a:xfrm>
          <a:prstGeom prst="rect">
            <a:avLst/>
          </a:prstGeom>
          <a:noFill/>
        </p:spPr>
        <p:txBody>
          <a:bodyPr wrap="square" rtlCol="0">
            <a:spAutoFit/>
          </a:bodyPr>
          <a:lstStyle/>
          <a:p>
            <a:r>
              <a:rPr lang="en-US" sz="2000" b="1" dirty="0"/>
              <a:t>Look at the vault again and use the slider to view it in slow motion and study the corresponding  deductions for each phase of the vault.  </a:t>
            </a:r>
            <a:endParaRPr lang="en-US" sz="2000" dirty="0"/>
          </a:p>
          <a:p>
            <a:endParaRPr lang="en-US" sz="2000" b="1" dirty="0"/>
          </a:p>
        </p:txBody>
      </p:sp>
      <p:pic>
        <p:nvPicPr>
          <p:cNvPr id="8" name="Handspring #12.mp4">
            <a:hlinkClick r:id="" action="ppaction://media"/>
            <a:extLst>
              <a:ext uri="{FF2B5EF4-FFF2-40B4-BE49-F238E27FC236}">
                <a16:creationId xmlns:a16="http://schemas.microsoft.com/office/drawing/2014/main" id="{7F95B7DB-161F-CC47-8C30-3A40E692C74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48451" y="630218"/>
            <a:ext cx="5349124" cy="2999509"/>
          </a:xfrm>
          <a:prstGeom prst="rect">
            <a:avLst/>
          </a:prstGeom>
        </p:spPr>
      </p:pic>
    </p:spTree>
    <p:extLst>
      <p:ext uri="{BB962C8B-B14F-4D97-AF65-F5344CB8AC3E}">
        <p14:creationId xmlns:p14="http://schemas.microsoft.com/office/powerpoint/2010/main" val="200476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2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FD081-74A4-6E4F-B1C1-4B355973A471}"/>
              </a:ext>
            </a:extLst>
          </p:cNvPr>
          <p:cNvSpPr>
            <a:spLocks noGrp="1"/>
          </p:cNvSpPr>
          <p:nvPr>
            <p:ph type="title"/>
          </p:nvPr>
        </p:nvSpPr>
        <p:spPr/>
        <p:txBody>
          <a:bodyPr/>
          <a:lstStyle/>
          <a:p>
            <a:r>
              <a:rPr lang="en-US" dirty="0"/>
              <a:t>Handspring #10 Model</a:t>
            </a:r>
          </a:p>
        </p:txBody>
      </p:sp>
      <p:sp>
        <p:nvSpPr>
          <p:cNvPr id="5" name="Text Placeholder 4">
            <a:extLst>
              <a:ext uri="{FF2B5EF4-FFF2-40B4-BE49-F238E27FC236}">
                <a16:creationId xmlns:a16="http://schemas.microsoft.com/office/drawing/2014/main" id="{3BEA31E2-1984-2347-8F25-FB7A57B4B3BD}"/>
              </a:ext>
            </a:extLst>
          </p:cNvPr>
          <p:cNvSpPr>
            <a:spLocks noGrp="1"/>
          </p:cNvSpPr>
          <p:nvPr>
            <p:ph type="body" sz="quarter" idx="3"/>
          </p:nvPr>
        </p:nvSpPr>
        <p:spPr/>
        <p:txBody>
          <a:bodyPr>
            <a:normAutofit fontScale="92500"/>
          </a:bodyPr>
          <a:lstStyle/>
          <a:p>
            <a:pPr algn="ctr"/>
            <a:r>
              <a:rPr lang="en-US" dirty="0">
                <a:solidFill>
                  <a:srgbClr val="FF0000"/>
                </a:solidFill>
              </a:rPr>
              <a:t>Angle off </a:t>
            </a:r>
            <a:r>
              <a:rPr lang="en-US" dirty="0"/>
              <a:t>the Table and corresponding Time in Support</a:t>
            </a:r>
          </a:p>
        </p:txBody>
      </p:sp>
      <p:sp>
        <p:nvSpPr>
          <p:cNvPr id="12" name="Text Placeholder 2">
            <a:extLst>
              <a:ext uri="{FF2B5EF4-FFF2-40B4-BE49-F238E27FC236}">
                <a16:creationId xmlns:a16="http://schemas.microsoft.com/office/drawing/2014/main" id="{9E9028EA-B680-9746-A85C-29C153822A0F}"/>
              </a:ext>
            </a:extLst>
          </p:cNvPr>
          <p:cNvSpPr txBox="1">
            <a:spLocks/>
          </p:cNvSpPr>
          <p:nvPr/>
        </p:nvSpPr>
        <p:spPr>
          <a:xfrm>
            <a:off x="1066809" y="2336202"/>
            <a:ext cx="5079991"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solidFill>
                  <a:srgbClr val="FF0000"/>
                </a:solidFill>
              </a:rPr>
              <a:t>Body Position </a:t>
            </a:r>
            <a:r>
              <a:rPr lang="en-US" dirty="0"/>
              <a:t>in Support</a:t>
            </a:r>
          </a:p>
        </p:txBody>
      </p:sp>
      <p:pic>
        <p:nvPicPr>
          <p:cNvPr id="7" name="Content Placeholder 6">
            <a:extLst>
              <a:ext uri="{FF2B5EF4-FFF2-40B4-BE49-F238E27FC236}">
                <a16:creationId xmlns:a16="http://schemas.microsoft.com/office/drawing/2014/main" id="{88B9FEB8-69E0-3747-9B52-2A74D8E8C35B}"/>
              </a:ext>
            </a:extLst>
          </p:cNvPr>
          <p:cNvPicPr>
            <a:picLocks noGrp="1" noChangeAspect="1"/>
          </p:cNvPicPr>
          <p:nvPr>
            <p:ph sz="quarter" idx="4"/>
          </p:nvPr>
        </p:nvPicPr>
        <p:blipFill>
          <a:blip r:embed="rId3"/>
          <a:stretch>
            <a:fillRect/>
          </a:stretch>
        </p:blipFill>
        <p:spPr>
          <a:xfrm>
            <a:off x="6641066" y="3132138"/>
            <a:ext cx="4396268" cy="3086100"/>
          </a:xfrm>
        </p:spPr>
      </p:pic>
      <p:pic>
        <p:nvPicPr>
          <p:cNvPr id="8" name="Content Placeholder 7">
            <a:extLst>
              <a:ext uri="{FF2B5EF4-FFF2-40B4-BE49-F238E27FC236}">
                <a16:creationId xmlns:a16="http://schemas.microsoft.com/office/drawing/2014/main" id="{53787B86-3DDD-5B41-87D7-F6152B0062A5}"/>
              </a:ext>
            </a:extLst>
          </p:cNvPr>
          <p:cNvPicPr>
            <a:picLocks noGrp="1" noChangeAspect="1"/>
          </p:cNvPicPr>
          <p:nvPr>
            <p:ph sz="half" idx="2"/>
          </p:nvPr>
        </p:nvPicPr>
        <p:blipFill>
          <a:blip r:embed="rId4"/>
          <a:stretch>
            <a:fillRect/>
          </a:stretch>
        </p:blipFill>
        <p:spPr>
          <a:xfrm>
            <a:off x="892072" y="3132138"/>
            <a:ext cx="4899230" cy="3086100"/>
          </a:xfrm>
        </p:spPr>
      </p:pic>
    </p:spTree>
    <p:extLst>
      <p:ext uri="{BB962C8B-B14F-4D97-AF65-F5344CB8AC3E}">
        <p14:creationId xmlns:p14="http://schemas.microsoft.com/office/powerpoint/2010/main" val="2623056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3C5D8C1-BF7C-2648-AA79-0D8D81C09C6E}"/>
              </a:ext>
            </a:extLst>
          </p:cNvPr>
          <p:cNvSpPr>
            <a:spLocks noGrp="1"/>
          </p:cNvSpPr>
          <p:nvPr>
            <p:ph type="body" sz="quarter" idx="3"/>
          </p:nvPr>
        </p:nvSpPr>
        <p:spPr>
          <a:xfrm>
            <a:off x="6412942" y="1929565"/>
            <a:ext cx="5105400" cy="823912"/>
          </a:xfrm>
        </p:spPr>
        <p:txBody>
          <a:bodyPr>
            <a:normAutofit fontScale="70000" lnSpcReduction="20000"/>
          </a:bodyPr>
          <a:lstStyle/>
          <a:p>
            <a:pPr algn="ctr"/>
            <a:r>
              <a:rPr lang="en-US" dirty="0">
                <a:solidFill>
                  <a:srgbClr val="FF0000"/>
                </a:solidFill>
              </a:rPr>
              <a:t>Height Achieved </a:t>
            </a:r>
            <a:r>
              <a:rPr lang="en-US" dirty="0"/>
              <a:t>(compare red line to green line after lining up blue table height line for accurate comparison.</a:t>
            </a:r>
          </a:p>
        </p:txBody>
      </p:sp>
      <p:sp>
        <p:nvSpPr>
          <p:cNvPr id="8" name="Title 1">
            <a:extLst>
              <a:ext uri="{FF2B5EF4-FFF2-40B4-BE49-F238E27FC236}">
                <a16:creationId xmlns:a16="http://schemas.microsoft.com/office/drawing/2014/main" id="{EBCE98D0-F23B-5048-BBB1-3C466D091147}"/>
              </a:ext>
            </a:extLst>
          </p:cNvPr>
          <p:cNvSpPr txBox="1">
            <a:spLocks noGrp="1"/>
          </p:cNvSpPr>
          <p:nvPr>
            <p:ph type="title"/>
          </p:nvPr>
        </p:nvSpPr>
        <p:spPr>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Handspring #10 model</a:t>
            </a:r>
          </a:p>
        </p:txBody>
      </p:sp>
      <p:sp>
        <p:nvSpPr>
          <p:cNvPr id="22" name="Text Placeholder 2">
            <a:extLst>
              <a:ext uri="{FF2B5EF4-FFF2-40B4-BE49-F238E27FC236}">
                <a16:creationId xmlns:a16="http://schemas.microsoft.com/office/drawing/2014/main" id="{40FAC0E4-2C40-3C49-980E-02A26F17C9A9}"/>
              </a:ext>
            </a:extLst>
          </p:cNvPr>
          <p:cNvSpPr txBox="1">
            <a:spLocks noGrp="1"/>
          </p:cNvSpPr>
          <p:nvPr>
            <p:ph type="body" idx="1"/>
          </p:nvPr>
        </p:nvSpPr>
        <p:spPr>
          <a:xfrm>
            <a:off x="893064" y="1993483"/>
            <a:ext cx="5079991" cy="823912"/>
          </a:xfrm>
          <a:prstGeom prst="rect">
            <a:avLst/>
          </a:prstGeom>
        </p:spPr>
        <p:txBody>
          <a:bodyPr vert="horz" lIns="91440" tIns="45720" rIns="91440" bIns="45720" rtlCol="0" anchor="b">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rgbClr val="FF0000"/>
                </a:solidFill>
              </a:rPr>
              <a:t>Height Baseline</a:t>
            </a:r>
            <a:r>
              <a:rPr lang="en-US" dirty="0"/>
              <a:t> (measured from table to center of gravity when inverted before repulsion)</a:t>
            </a:r>
          </a:p>
        </p:txBody>
      </p:sp>
      <p:pic>
        <p:nvPicPr>
          <p:cNvPr id="15" name="Content Placeholder 14">
            <a:extLst>
              <a:ext uri="{FF2B5EF4-FFF2-40B4-BE49-F238E27FC236}">
                <a16:creationId xmlns:a16="http://schemas.microsoft.com/office/drawing/2014/main" id="{B01D6BB8-944F-AA49-ADA3-495B2FA9D324}"/>
              </a:ext>
            </a:extLst>
          </p:cNvPr>
          <p:cNvPicPr>
            <a:picLocks noGrp="1" noChangeAspect="1"/>
          </p:cNvPicPr>
          <p:nvPr>
            <p:ph sz="half" idx="2"/>
          </p:nvPr>
        </p:nvPicPr>
        <p:blipFill>
          <a:blip r:embed="rId3"/>
          <a:stretch>
            <a:fillRect/>
          </a:stretch>
        </p:blipFill>
        <p:spPr>
          <a:xfrm>
            <a:off x="925019" y="3132138"/>
            <a:ext cx="4833336" cy="3086100"/>
          </a:xfrm>
        </p:spPr>
      </p:pic>
      <p:pic>
        <p:nvPicPr>
          <p:cNvPr id="19" name="Content Placeholder 9">
            <a:extLst>
              <a:ext uri="{FF2B5EF4-FFF2-40B4-BE49-F238E27FC236}">
                <a16:creationId xmlns:a16="http://schemas.microsoft.com/office/drawing/2014/main" id="{86EBF95E-AFF3-AB41-A6D0-9332EACC5B2A}"/>
              </a:ext>
            </a:extLst>
          </p:cNvPr>
          <p:cNvPicPr>
            <a:picLocks noGrp="1" noChangeAspect="1"/>
          </p:cNvPicPr>
          <p:nvPr>
            <p:ph sz="quarter" idx="4"/>
          </p:nvPr>
        </p:nvPicPr>
        <p:blipFill>
          <a:blip r:embed="rId4"/>
          <a:stretch>
            <a:fillRect/>
          </a:stretch>
        </p:blipFill>
        <p:spPr>
          <a:xfrm>
            <a:off x="6398547" y="3132138"/>
            <a:ext cx="4881306" cy="3086100"/>
          </a:xfrm>
        </p:spPr>
      </p:pic>
    </p:spTree>
    <p:extLst>
      <p:ext uri="{BB962C8B-B14F-4D97-AF65-F5344CB8AC3E}">
        <p14:creationId xmlns:p14="http://schemas.microsoft.com/office/powerpoint/2010/main" val="158444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41E08B-5392-514C-9B3B-6964D63DC535}"/>
              </a:ext>
            </a:extLst>
          </p:cNvPr>
          <p:cNvSpPr>
            <a:spLocks noGrp="1"/>
          </p:cNvSpPr>
          <p:nvPr>
            <p:ph type="body" sz="quarter" idx="3"/>
          </p:nvPr>
        </p:nvSpPr>
        <p:spPr/>
        <p:txBody>
          <a:bodyPr>
            <a:normAutofit lnSpcReduction="10000"/>
          </a:bodyPr>
          <a:lstStyle/>
          <a:p>
            <a:pPr algn="ctr"/>
            <a:r>
              <a:rPr lang="en-US" dirty="0">
                <a:solidFill>
                  <a:srgbClr val="FF0000"/>
                </a:solidFill>
              </a:rPr>
              <a:t>Posture</a:t>
            </a:r>
            <a:r>
              <a:rPr lang="en-US" dirty="0"/>
              <a:t> on Contact &amp; </a:t>
            </a:r>
            <a:r>
              <a:rPr lang="en-US" dirty="0">
                <a:solidFill>
                  <a:srgbClr val="FF0000"/>
                </a:solidFill>
              </a:rPr>
              <a:t>Distance</a:t>
            </a:r>
          </a:p>
        </p:txBody>
      </p:sp>
      <p:pic>
        <p:nvPicPr>
          <p:cNvPr id="13" name="Content Placeholder 12">
            <a:extLst>
              <a:ext uri="{FF2B5EF4-FFF2-40B4-BE49-F238E27FC236}">
                <a16:creationId xmlns:a16="http://schemas.microsoft.com/office/drawing/2014/main" id="{08E082BC-E763-934D-A69F-6C7EB31D7A2D}"/>
              </a:ext>
            </a:extLst>
          </p:cNvPr>
          <p:cNvPicPr>
            <a:picLocks noGrp="1" noChangeAspect="1"/>
          </p:cNvPicPr>
          <p:nvPr>
            <p:ph sz="quarter" idx="4"/>
          </p:nvPr>
        </p:nvPicPr>
        <p:blipFill>
          <a:blip r:embed="rId2"/>
          <a:stretch>
            <a:fillRect/>
          </a:stretch>
        </p:blipFill>
        <p:spPr>
          <a:xfrm>
            <a:off x="6329466" y="3132138"/>
            <a:ext cx="5019467" cy="3086100"/>
          </a:xfrm>
        </p:spPr>
      </p:pic>
      <p:sp>
        <p:nvSpPr>
          <p:cNvPr id="8" name="Title 1">
            <a:extLst>
              <a:ext uri="{FF2B5EF4-FFF2-40B4-BE49-F238E27FC236}">
                <a16:creationId xmlns:a16="http://schemas.microsoft.com/office/drawing/2014/main" id="{6CC39378-130F-C34A-90A8-53951E2E33C3}"/>
              </a:ext>
            </a:extLst>
          </p:cNvPr>
          <p:cNvSpPr txBox="1">
            <a:spLocks noGrp="1"/>
          </p:cNvSpPr>
          <p:nvPr>
            <p:ph type="title"/>
          </p:nvPr>
        </p:nvSpPr>
        <p:spPr>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Handspring #10 MODEL</a:t>
            </a:r>
          </a:p>
        </p:txBody>
      </p:sp>
      <p:sp>
        <p:nvSpPr>
          <p:cNvPr id="20" name="Text Placeholder 2">
            <a:extLst>
              <a:ext uri="{FF2B5EF4-FFF2-40B4-BE49-F238E27FC236}">
                <a16:creationId xmlns:a16="http://schemas.microsoft.com/office/drawing/2014/main" id="{60C41E96-C42B-524E-B181-8DAE25EBDE36}"/>
              </a:ext>
            </a:extLst>
          </p:cNvPr>
          <p:cNvSpPr txBox="1">
            <a:spLocks noGrp="1"/>
          </p:cNvSpPr>
          <p:nvPr>
            <p:ph type="body" idx="1"/>
          </p:nvPr>
        </p:nvSpPr>
        <p:spPr>
          <a:prstGeom prst="rect">
            <a:avLst/>
          </a:prstGeom>
        </p:spPr>
        <p:txBody>
          <a:bodyPr vert="horz" lIns="91440" tIns="45720" rIns="91440" bIns="45720" rtlCol="0" anchor="b">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rgbClr val="FF0000"/>
                </a:solidFill>
              </a:rPr>
              <a:t>Body Position</a:t>
            </a:r>
            <a:r>
              <a:rPr lang="en-US" dirty="0"/>
              <a:t> in post flight</a:t>
            </a:r>
            <a:endParaRPr lang="en-US" dirty="0">
              <a:solidFill>
                <a:srgbClr val="FF0000"/>
              </a:solidFill>
            </a:endParaRPr>
          </a:p>
        </p:txBody>
      </p:sp>
      <p:pic>
        <p:nvPicPr>
          <p:cNvPr id="6" name="Content Placeholder 5">
            <a:extLst>
              <a:ext uri="{FF2B5EF4-FFF2-40B4-BE49-F238E27FC236}">
                <a16:creationId xmlns:a16="http://schemas.microsoft.com/office/drawing/2014/main" id="{53AD0043-AAE6-C041-A7E5-894B536CA225}"/>
              </a:ext>
            </a:extLst>
          </p:cNvPr>
          <p:cNvPicPr>
            <a:picLocks noGrp="1" noChangeAspect="1"/>
          </p:cNvPicPr>
          <p:nvPr>
            <p:ph sz="half" idx="2"/>
          </p:nvPr>
        </p:nvPicPr>
        <p:blipFill>
          <a:blip r:embed="rId3"/>
          <a:stretch>
            <a:fillRect/>
          </a:stretch>
        </p:blipFill>
        <p:spPr>
          <a:xfrm>
            <a:off x="889847" y="3132138"/>
            <a:ext cx="4903680" cy="3086100"/>
          </a:xfrm>
        </p:spPr>
      </p:pic>
    </p:spTree>
    <p:extLst>
      <p:ext uri="{BB962C8B-B14F-4D97-AF65-F5344CB8AC3E}">
        <p14:creationId xmlns:p14="http://schemas.microsoft.com/office/powerpoint/2010/main" val="1139986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E1837A1-4733-1848-81EC-C87290431F92}"/>
              </a:ext>
            </a:extLst>
          </p:cNvPr>
          <p:cNvSpPr>
            <a:spLocks noGrp="1"/>
          </p:cNvSpPr>
          <p:nvPr>
            <p:ph type="body" sz="quarter" idx="3"/>
          </p:nvPr>
        </p:nvSpPr>
        <p:spPr>
          <a:xfrm>
            <a:off x="6286500" y="711200"/>
            <a:ext cx="5105400" cy="823912"/>
          </a:xfrm>
        </p:spPr>
        <p:txBody>
          <a:bodyPr>
            <a:normAutofit fontScale="92500"/>
          </a:bodyPr>
          <a:lstStyle/>
          <a:p>
            <a:pPr algn="ctr"/>
            <a:r>
              <a:rPr lang="en-US" b="1" dirty="0">
                <a:solidFill>
                  <a:srgbClr val="FF0000"/>
                </a:solidFill>
              </a:rPr>
              <a:t>“Model” UNOFFICIAL but Vetted Deductions Breakdown</a:t>
            </a:r>
          </a:p>
        </p:txBody>
      </p:sp>
      <p:sp>
        <p:nvSpPr>
          <p:cNvPr id="6" name="Content Placeholder 5">
            <a:extLst>
              <a:ext uri="{FF2B5EF4-FFF2-40B4-BE49-F238E27FC236}">
                <a16:creationId xmlns:a16="http://schemas.microsoft.com/office/drawing/2014/main" id="{A118D60E-B269-5C4A-862D-2F8C91793427}"/>
              </a:ext>
            </a:extLst>
          </p:cNvPr>
          <p:cNvSpPr>
            <a:spLocks noGrp="1"/>
          </p:cNvSpPr>
          <p:nvPr>
            <p:ph sz="quarter" idx="4"/>
          </p:nvPr>
        </p:nvSpPr>
        <p:spPr>
          <a:xfrm>
            <a:off x="6172200" y="1722474"/>
            <a:ext cx="5334000" cy="4496211"/>
          </a:xfrm>
        </p:spPr>
        <p:txBody>
          <a:bodyPr>
            <a:normAutofit fontScale="92500" lnSpcReduction="20000"/>
          </a:bodyPr>
          <a:lstStyle/>
          <a:p>
            <a:pPr marL="0" indent="0">
              <a:buNone/>
            </a:pPr>
            <a:r>
              <a:rPr lang="en-US" sz="2400" b="1" dirty="0"/>
              <a:t>Pre Flight Body Position   </a:t>
            </a:r>
            <a:r>
              <a:rPr lang="en-US" sz="2400" b="1" dirty="0">
                <a:solidFill>
                  <a:srgbClr val="FF0000"/>
                </a:solidFill>
              </a:rPr>
              <a:t>.2</a:t>
            </a:r>
          </a:p>
          <a:p>
            <a:pPr marL="0" indent="0">
              <a:buNone/>
            </a:pPr>
            <a:r>
              <a:rPr lang="en-US" sz="2400" b="1" dirty="0"/>
              <a:t>Angle on  </a:t>
            </a:r>
            <a:r>
              <a:rPr lang="en-US" sz="2400" b="1" dirty="0">
                <a:solidFill>
                  <a:srgbClr val="FF0000"/>
                </a:solidFill>
              </a:rPr>
              <a:t>0</a:t>
            </a:r>
          </a:p>
          <a:p>
            <a:pPr marL="0" indent="0">
              <a:buNone/>
            </a:pPr>
            <a:r>
              <a:rPr lang="en-US" sz="2400" b="1" dirty="0"/>
              <a:t>In Support Body Position .</a:t>
            </a:r>
            <a:r>
              <a:rPr lang="en-US" sz="2400" b="1" dirty="0">
                <a:solidFill>
                  <a:srgbClr val="FF0000"/>
                </a:solidFill>
              </a:rPr>
              <a:t>15 </a:t>
            </a:r>
          </a:p>
          <a:p>
            <a:pPr marL="0" indent="0">
              <a:buNone/>
            </a:pPr>
            <a:r>
              <a:rPr lang="en-US" sz="2400" b="1" dirty="0"/>
              <a:t>Angle off  .</a:t>
            </a:r>
            <a:r>
              <a:rPr lang="en-US" sz="2400" b="1" dirty="0">
                <a:solidFill>
                  <a:srgbClr val="FF0000"/>
                </a:solidFill>
              </a:rPr>
              <a:t>05</a:t>
            </a:r>
          </a:p>
          <a:p>
            <a:pPr marL="0" indent="0">
              <a:buNone/>
            </a:pPr>
            <a:r>
              <a:rPr lang="en-US" sz="2400" b="1" dirty="0"/>
              <a:t>Time in Support </a:t>
            </a:r>
            <a:r>
              <a:rPr lang="en-US" sz="2400" b="1" dirty="0">
                <a:solidFill>
                  <a:srgbClr val="FF0000"/>
                </a:solidFill>
              </a:rPr>
              <a:t>.1</a:t>
            </a:r>
          </a:p>
          <a:p>
            <a:pPr marL="0" indent="0">
              <a:buNone/>
            </a:pPr>
            <a:r>
              <a:rPr lang="en-US" sz="2400" b="1" dirty="0"/>
              <a:t>Height  </a:t>
            </a:r>
            <a:r>
              <a:rPr lang="en-US" sz="2400" b="1" dirty="0">
                <a:solidFill>
                  <a:srgbClr val="FF0000"/>
                </a:solidFill>
              </a:rPr>
              <a:t>.1</a:t>
            </a:r>
          </a:p>
          <a:p>
            <a:pPr marL="0" indent="0">
              <a:buNone/>
            </a:pPr>
            <a:r>
              <a:rPr lang="en-US" sz="2400" b="1" dirty="0"/>
              <a:t>Off Flight Body Position </a:t>
            </a:r>
            <a:r>
              <a:rPr lang="en-US" sz="2400" b="1" dirty="0">
                <a:solidFill>
                  <a:srgbClr val="FF0000"/>
                </a:solidFill>
              </a:rPr>
              <a:t>.1</a:t>
            </a:r>
          </a:p>
          <a:p>
            <a:pPr marL="0" indent="0">
              <a:buNone/>
            </a:pPr>
            <a:r>
              <a:rPr lang="en-US" sz="2400" b="1" dirty="0"/>
              <a:t>Posture on Landing  </a:t>
            </a:r>
            <a:r>
              <a:rPr lang="en-US" sz="2400" b="1" dirty="0">
                <a:solidFill>
                  <a:srgbClr val="FF0000"/>
                </a:solidFill>
              </a:rPr>
              <a:t>0</a:t>
            </a:r>
          </a:p>
          <a:p>
            <a:pPr marL="0" indent="0">
              <a:buNone/>
            </a:pPr>
            <a:r>
              <a:rPr lang="en-US" sz="2400" b="1" dirty="0"/>
              <a:t>Landing </a:t>
            </a:r>
            <a:r>
              <a:rPr lang="en-US" sz="2400" b="1" dirty="0">
                <a:solidFill>
                  <a:srgbClr val="FF0000"/>
                </a:solidFill>
              </a:rPr>
              <a:t>0</a:t>
            </a:r>
          </a:p>
          <a:p>
            <a:pPr marL="0" indent="0">
              <a:buNone/>
            </a:pPr>
            <a:r>
              <a:rPr lang="en-US" sz="2400" b="1" dirty="0"/>
              <a:t>Distance </a:t>
            </a:r>
            <a:r>
              <a:rPr lang="en-US" sz="2400" b="1" dirty="0">
                <a:solidFill>
                  <a:srgbClr val="FF0000"/>
                </a:solidFill>
              </a:rPr>
              <a:t>.1</a:t>
            </a:r>
          </a:p>
          <a:p>
            <a:pPr marL="0" indent="0">
              <a:buNone/>
            </a:pPr>
            <a:r>
              <a:rPr lang="en-US" sz="2400" b="1" dirty="0"/>
              <a:t>Dynamics </a:t>
            </a:r>
            <a:r>
              <a:rPr lang="en-US" sz="2400" b="1" dirty="0">
                <a:solidFill>
                  <a:srgbClr val="FF0000"/>
                </a:solidFill>
              </a:rPr>
              <a:t>.1</a:t>
            </a:r>
          </a:p>
          <a:p>
            <a:pPr marL="0" indent="0">
              <a:buNone/>
            </a:pPr>
            <a:r>
              <a:rPr lang="en-US" sz="2400" b="1" dirty="0"/>
              <a:t>Score: </a:t>
            </a:r>
            <a:r>
              <a:rPr lang="en-US" sz="2400" b="1" dirty="0">
                <a:solidFill>
                  <a:srgbClr val="FF0000"/>
                </a:solidFill>
              </a:rPr>
              <a:t>9.1</a:t>
            </a:r>
            <a:endParaRPr lang="en-US" b="1" dirty="0">
              <a:solidFill>
                <a:srgbClr val="FF0000"/>
              </a:solidFill>
            </a:endParaRPr>
          </a:p>
        </p:txBody>
      </p:sp>
      <p:pic>
        <p:nvPicPr>
          <p:cNvPr id="8" name="Handspring #10.mp4">
            <a:hlinkClick r:id="" action="ppaction://media"/>
            <a:extLst>
              <a:ext uri="{FF2B5EF4-FFF2-40B4-BE49-F238E27FC236}">
                <a16:creationId xmlns:a16="http://schemas.microsoft.com/office/drawing/2014/main" id="{F723A0BA-36E2-BB4F-93B0-5AD506BEA303}"/>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622005" y="992429"/>
            <a:ext cx="5311775" cy="2978150"/>
          </a:xfrm>
        </p:spPr>
      </p:pic>
      <p:sp>
        <p:nvSpPr>
          <p:cNvPr id="12" name="TextBox 11">
            <a:extLst>
              <a:ext uri="{FF2B5EF4-FFF2-40B4-BE49-F238E27FC236}">
                <a16:creationId xmlns:a16="http://schemas.microsoft.com/office/drawing/2014/main" id="{57539208-7CFD-C04B-BF4E-CA68744F51F3}"/>
              </a:ext>
            </a:extLst>
          </p:cNvPr>
          <p:cNvSpPr txBox="1"/>
          <p:nvPr/>
        </p:nvSpPr>
        <p:spPr>
          <a:xfrm>
            <a:off x="525186" y="4704093"/>
            <a:ext cx="5311775" cy="1631216"/>
          </a:xfrm>
          <a:prstGeom prst="rect">
            <a:avLst/>
          </a:prstGeom>
          <a:noFill/>
        </p:spPr>
        <p:txBody>
          <a:bodyPr wrap="square" rtlCol="0">
            <a:spAutoFit/>
          </a:bodyPr>
          <a:lstStyle/>
          <a:p>
            <a:r>
              <a:rPr lang="en-US" sz="2000" b="1" dirty="0"/>
              <a:t>Look at the vault again and use the slider to view it in slow motion and study the corresponding  deductions for each phase of the vault.  </a:t>
            </a:r>
            <a:endParaRPr lang="en-US" sz="2000" dirty="0"/>
          </a:p>
          <a:p>
            <a:endParaRPr lang="en-US" sz="2000" b="1" dirty="0"/>
          </a:p>
        </p:txBody>
      </p:sp>
    </p:spTree>
    <p:extLst>
      <p:ext uri="{BB962C8B-B14F-4D97-AF65-F5344CB8AC3E}">
        <p14:creationId xmlns:p14="http://schemas.microsoft.com/office/powerpoint/2010/main" val="1784573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7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9E126-4121-1A46-B20B-1354F945015D}"/>
              </a:ext>
            </a:extLst>
          </p:cNvPr>
          <p:cNvSpPr>
            <a:spLocks noGrp="1"/>
          </p:cNvSpPr>
          <p:nvPr>
            <p:ph type="title"/>
          </p:nvPr>
        </p:nvSpPr>
        <p:spPr>
          <a:xfrm>
            <a:off x="685799" y="223575"/>
            <a:ext cx="10618787" cy="1295400"/>
          </a:xfrm>
        </p:spPr>
        <p:txBody>
          <a:bodyPr/>
          <a:lstStyle/>
          <a:p>
            <a:r>
              <a:rPr lang="en-US" dirty="0"/>
              <a:t>Handspring #2</a:t>
            </a:r>
          </a:p>
        </p:txBody>
      </p:sp>
      <p:pic>
        <p:nvPicPr>
          <p:cNvPr id="7" name="Handspring #2">
            <a:hlinkClick r:id="" action="ppaction://media"/>
            <a:extLst>
              <a:ext uri="{FF2B5EF4-FFF2-40B4-BE49-F238E27FC236}">
                <a16:creationId xmlns:a16="http://schemas.microsoft.com/office/drawing/2014/main" id="{3D19E076-6E33-8D48-855D-B7BC7AFAD5DF}"/>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6"/>
          <a:stretch>
            <a:fillRect/>
          </a:stretch>
        </p:blipFill>
        <p:spPr>
          <a:xfrm>
            <a:off x="685800" y="3186113"/>
            <a:ext cx="5311775" cy="2978150"/>
          </a:xfrm>
        </p:spPr>
      </p:pic>
      <p:sp>
        <p:nvSpPr>
          <p:cNvPr id="5" name="Text Placeholder 4">
            <a:extLst>
              <a:ext uri="{FF2B5EF4-FFF2-40B4-BE49-F238E27FC236}">
                <a16:creationId xmlns:a16="http://schemas.microsoft.com/office/drawing/2014/main" id="{B5123B82-D8F8-FA42-9116-4E1C64668147}"/>
              </a:ext>
            </a:extLst>
          </p:cNvPr>
          <p:cNvSpPr>
            <a:spLocks noGrp="1"/>
          </p:cNvSpPr>
          <p:nvPr>
            <p:ph type="body" sz="quarter" idx="3"/>
          </p:nvPr>
        </p:nvSpPr>
        <p:spPr>
          <a:xfrm>
            <a:off x="685799" y="1295904"/>
            <a:ext cx="10618787" cy="1056640"/>
          </a:xfrm>
        </p:spPr>
        <p:txBody>
          <a:bodyPr>
            <a:normAutofit fontScale="92500" lnSpcReduction="10000"/>
          </a:bodyPr>
          <a:lstStyle/>
          <a:p>
            <a:r>
              <a:rPr lang="en-US" sz="2000" b="1" dirty="0"/>
              <a:t>Handspring #2 is performed by the same athlete as in MODEL but with a different result.  Compare #2 on the left to the MODEL on the right by selecting the slide and then pressing the PLAY arrow.  Play it again in slow motion by using the slider bar for a detailed comparison.</a:t>
            </a:r>
          </a:p>
        </p:txBody>
      </p:sp>
      <p:pic>
        <p:nvPicPr>
          <p:cNvPr id="8" name="Handspring #10">
            <a:hlinkClick r:id="" action="ppaction://media"/>
            <a:extLst>
              <a:ext uri="{FF2B5EF4-FFF2-40B4-BE49-F238E27FC236}">
                <a16:creationId xmlns:a16="http://schemas.microsoft.com/office/drawing/2014/main" id="{0573E372-68D1-2A4D-978D-88F059B6181D}"/>
              </a:ext>
            </a:extLst>
          </p:cNvPr>
          <p:cNvPicPr>
            <a:picLocks noGrp="1" noChangeAspect="1"/>
          </p:cNvPicPr>
          <p:nvPr>
            <p:ph sz="quarter" idx="4"/>
            <a:videoFile r:link="rId4"/>
            <p:extLst>
              <p:ext uri="{DAA4B4D4-6D71-4841-9C94-3DE7FCFB9230}">
                <p14:media xmlns:p14="http://schemas.microsoft.com/office/powerpoint/2010/main" r:embed="rId3"/>
              </p:ext>
            </p:extLst>
          </p:nvPr>
        </p:nvPicPr>
        <p:blipFill>
          <a:blip r:embed="rId7"/>
          <a:stretch>
            <a:fillRect/>
          </a:stretch>
        </p:blipFill>
        <p:spPr>
          <a:xfrm>
            <a:off x="6172200" y="3179763"/>
            <a:ext cx="5334000" cy="2990850"/>
          </a:xfrm>
        </p:spPr>
      </p:pic>
      <p:sp>
        <p:nvSpPr>
          <p:cNvPr id="6" name="Text Placeholder 4">
            <a:extLst>
              <a:ext uri="{FF2B5EF4-FFF2-40B4-BE49-F238E27FC236}">
                <a16:creationId xmlns:a16="http://schemas.microsoft.com/office/drawing/2014/main" id="{82071C52-EED6-FE49-88D6-B31B97C5EF73}"/>
              </a:ext>
            </a:extLst>
          </p:cNvPr>
          <p:cNvSpPr txBox="1">
            <a:spLocks/>
          </p:cNvSpPr>
          <p:nvPr/>
        </p:nvSpPr>
        <p:spPr>
          <a:xfrm>
            <a:off x="7776714" y="2346194"/>
            <a:ext cx="2229928" cy="591795"/>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b="1" dirty="0"/>
              <a:t>MODEL</a:t>
            </a:r>
          </a:p>
        </p:txBody>
      </p:sp>
    </p:spTree>
    <p:extLst>
      <p:ext uri="{BB962C8B-B14F-4D97-AF65-F5344CB8AC3E}">
        <p14:creationId xmlns:p14="http://schemas.microsoft.com/office/powerpoint/2010/main" val="68116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7"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67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D2298-C39D-584C-AFAB-5F643DBD17FB}"/>
              </a:ext>
            </a:extLst>
          </p:cNvPr>
          <p:cNvSpPr>
            <a:spLocks noGrp="1"/>
          </p:cNvSpPr>
          <p:nvPr>
            <p:ph type="title"/>
          </p:nvPr>
        </p:nvSpPr>
        <p:spPr>
          <a:xfrm>
            <a:off x="2895600" y="322729"/>
            <a:ext cx="8610600" cy="1358153"/>
          </a:xfrm>
        </p:spPr>
        <p:txBody>
          <a:bodyPr>
            <a:normAutofit/>
          </a:bodyPr>
          <a:lstStyle/>
          <a:p>
            <a:pPr algn="ctr"/>
            <a:br>
              <a:rPr lang="en-US" sz="2800" dirty="0"/>
            </a:br>
            <a:r>
              <a:rPr lang="en-US" sz="2800" dirty="0"/>
              <a:t> </a:t>
            </a:r>
          </a:p>
        </p:txBody>
      </p:sp>
      <p:sp>
        <p:nvSpPr>
          <p:cNvPr id="5" name="Text Placeholder 4">
            <a:extLst>
              <a:ext uri="{FF2B5EF4-FFF2-40B4-BE49-F238E27FC236}">
                <a16:creationId xmlns:a16="http://schemas.microsoft.com/office/drawing/2014/main" id="{DEF9DFCB-0425-0B4A-968E-3B0600FA9635}"/>
              </a:ext>
            </a:extLst>
          </p:cNvPr>
          <p:cNvSpPr>
            <a:spLocks noGrp="1"/>
          </p:cNvSpPr>
          <p:nvPr>
            <p:ph type="body" sz="quarter" idx="3"/>
          </p:nvPr>
        </p:nvSpPr>
        <p:spPr/>
        <p:txBody>
          <a:bodyPr>
            <a:normAutofit/>
          </a:bodyPr>
          <a:lstStyle/>
          <a:p>
            <a:r>
              <a:rPr lang="en-US" dirty="0">
                <a:solidFill>
                  <a:srgbClr val="FF0000"/>
                </a:solidFill>
              </a:rPr>
              <a:t>Angle</a:t>
            </a:r>
            <a:r>
              <a:rPr lang="en-US" dirty="0"/>
              <a:t> of Arrival</a:t>
            </a:r>
          </a:p>
        </p:txBody>
      </p:sp>
      <p:pic>
        <p:nvPicPr>
          <p:cNvPr id="14" name="Content Placeholder 13">
            <a:extLst>
              <a:ext uri="{FF2B5EF4-FFF2-40B4-BE49-F238E27FC236}">
                <a16:creationId xmlns:a16="http://schemas.microsoft.com/office/drawing/2014/main" id="{BA6ADDBD-476D-2B40-A2FC-DA6C851311BA}"/>
              </a:ext>
            </a:extLst>
          </p:cNvPr>
          <p:cNvPicPr>
            <a:picLocks noGrp="1" noChangeAspect="1"/>
          </p:cNvPicPr>
          <p:nvPr>
            <p:ph sz="quarter" idx="4"/>
          </p:nvPr>
        </p:nvPicPr>
        <p:blipFill>
          <a:blip r:embed="rId2"/>
          <a:stretch>
            <a:fillRect/>
          </a:stretch>
        </p:blipFill>
        <p:spPr>
          <a:xfrm>
            <a:off x="6417999" y="3132138"/>
            <a:ext cx="4842401" cy="3086100"/>
          </a:xfrm>
        </p:spPr>
      </p:pic>
      <p:sp>
        <p:nvSpPr>
          <p:cNvPr id="9" name="Text Placeholder 8">
            <a:extLst>
              <a:ext uri="{FF2B5EF4-FFF2-40B4-BE49-F238E27FC236}">
                <a16:creationId xmlns:a16="http://schemas.microsoft.com/office/drawing/2014/main" id="{81952F76-3D7A-9345-9A7B-BA9349859ABA}"/>
              </a:ext>
            </a:extLst>
          </p:cNvPr>
          <p:cNvSpPr>
            <a:spLocks noGrp="1"/>
          </p:cNvSpPr>
          <p:nvPr>
            <p:ph type="body" idx="1"/>
          </p:nvPr>
        </p:nvSpPr>
        <p:spPr/>
        <p:txBody>
          <a:bodyPr/>
          <a:lstStyle/>
          <a:p>
            <a:r>
              <a:rPr lang="en-US" dirty="0"/>
              <a:t>Pre Flight </a:t>
            </a:r>
            <a:r>
              <a:rPr lang="en-US" dirty="0">
                <a:solidFill>
                  <a:srgbClr val="FF0000"/>
                </a:solidFill>
              </a:rPr>
              <a:t>Body Position</a:t>
            </a:r>
          </a:p>
        </p:txBody>
      </p:sp>
      <p:sp>
        <p:nvSpPr>
          <p:cNvPr id="12" name="Title 1">
            <a:extLst>
              <a:ext uri="{FF2B5EF4-FFF2-40B4-BE49-F238E27FC236}">
                <a16:creationId xmlns:a16="http://schemas.microsoft.com/office/drawing/2014/main" id="{DFF2942D-25E9-6448-A62D-E1AE4611D5E1}"/>
              </a:ext>
            </a:extLst>
          </p:cNvPr>
          <p:cNvSpPr txBox="1">
            <a:spLocks/>
          </p:cNvSpPr>
          <p:nvPr/>
        </p:nvSpPr>
        <p:spPr>
          <a:xfrm>
            <a:off x="2895600" y="762000"/>
            <a:ext cx="8610600" cy="129540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a:t>Handspring #2</a:t>
            </a:r>
            <a:endParaRPr lang="en-US" dirty="0"/>
          </a:p>
        </p:txBody>
      </p:sp>
      <p:pic>
        <p:nvPicPr>
          <p:cNvPr id="7" name="Content Placeholder 6">
            <a:extLst>
              <a:ext uri="{FF2B5EF4-FFF2-40B4-BE49-F238E27FC236}">
                <a16:creationId xmlns:a16="http://schemas.microsoft.com/office/drawing/2014/main" id="{4657396F-D0EE-EE45-8425-65F3C52ADEC1}"/>
              </a:ext>
            </a:extLst>
          </p:cNvPr>
          <p:cNvPicPr>
            <a:picLocks noGrp="1" noChangeAspect="1"/>
          </p:cNvPicPr>
          <p:nvPr>
            <p:ph sz="half" idx="2"/>
          </p:nvPr>
        </p:nvPicPr>
        <p:blipFill>
          <a:blip r:embed="rId3"/>
          <a:stretch>
            <a:fillRect/>
          </a:stretch>
        </p:blipFill>
        <p:spPr>
          <a:xfrm>
            <a:off x="904746" y="3132138"/>
            <a:ext cx="4873883" cy="3086100"/>
          </a:xfrm>
        </p:spPr>
      </p:pic>
    </p:spTree>
    <p:extLst>
      <p:ext uri="{BB962C8B-B14F-4D97-AF65-F5344CB8AC3E}">
        <p14:creationId xmlns:p14="http://schemas.microsoft.com/office/powerpoint/2010/main" val="2955858260"/>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47139</TotalTime>
  <Words>1184</Words>
  <Application>Microsoft Macintosh PowerPoint</Application>
  <PresentationFormat>Widescreen</PresentationFormat>
  <Paragraphs>163</Paragraphs>
  <Slides>31</Slides>
  <Notes>4</Notes>
  <HiddenSlides>0</HiddenSlides>
  <MMClips>14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Century Gothic</vt:lpstr>
      <vt:lpstr>Vapor Trail</vt:lpstr>
      <vt:lpstr>Level 6/7 HANDSPRING vault by Nawgj Education committee August 2018 Films provided by nawgj library</vt:lpstr>
      <vt:lpstr>PowerPoint Presentation</vt:lpstr>
      <vt:lpstr>Handspring #10 model  (as is numbered on library dvd to correspond)</vt:lpstr>
      <vt:lpstr>Handspring #10 Model</vt:lpstr>
      <vt:lpstr>Handspring #10 model</vt:lpstr>
      <vt:lpstr>Handspring #10 MODEL</vt:lpstr>
      <vt:lpstr>PowerPoint Presentation</vt:lpstr>
      <vt:lpstr>Handspring #2</vt:lpstr>
      <vt:lpstr>  </vt:lpstr>
      <vt:lpstr>Handspring #2</vt:lpstr>
      <vt:lpstr>Handspring #2</vt:lpstr>
      <vt:lpstr>Handspring #2</vt:lpstr>
      <vt:lpstr>PowerPoint Presentation</vt:lpstr>
      <vt:lpstr>Handspring #4</vt:lpstr>
      <vt:lpstr>  </vt:lpstr>
      <vt:lpstr>Handspring #4</vt:lpstr>
      <vt:lpstr>Handspring #4</vt:lpstr>
      <vt:lpstr>Handspring #4</vt:lpstr>
      <vt:lpstr>PowerPoint Presentation</vt:lpstr>
      <vt:lpstr>Handspring #11</vt:lpstr>
      <vt:lpstr>  </vt:lpstr>
      <vt:lpstr>Handspring #11</vt:lpstr>
      <vt:lpstr>Handspring #11</vt:lpstr>
      <vt:lpstr>Handspring #11</vt:lpstr>
      <vt:lpstr>PowerPoint Presentation</vt:lpstr>
      <vt:lpstr>Handspring #12</vt:lpstr>
      <vt:lpstr>  </vt:lpstr>
      <vt:lpstr>Handspring #12</vt:lpstr>
      <vt:lpstr>Handspring #12</vt:lpstr>
      <vt:lpstr>Handspring #12</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Level 6/7 vault by Nawgj Education committee August 2018</dc:title>
  <cp:lastModifiedBy>Jan Eyman</cp:lastModifiedBy>
  <cp:revision>89</cp:revision>
  <cp:lastPrinted>2018-12-13T19:41:44Z</cp:lastPrinted>
  <dcterms:modified xsi:type="dcterms:W3CDTF">2019-02-01T12:14:19Z</dcterms:modified>
</cp:coreProperties>
</file>