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2.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3.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4.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5.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91" r:id="rId2"/>
    <p:sldId id="261" r:id="rId3"/>
    <p:sldId id="262" r:id="rId4"/>
    <p:sldId id="263" r:id="rId5"/>
    <p:sldId id="264" r:id="rId6"/>
    <p:sldId id="265" r:id="rId7"/>
    <p:sldId id="266" r:id="rId8"/>
    <p:sldId id="277" r:id="rId9"/>
    <p:sldId id="267" r:id="rId10"/>
    <p:sldId id="268" r:id="rId11"/>
    <p:sldId id="269" r:id="rId12"/>
    <p:sldId id="270" r:id="rId13"/>
    <p:sldId id="271" r:id="rId14"/>
    <p:sldId id="278" r:id="rId15"/>
    <p:sldId id="272" r:id="rId16"/>
    <p:sldId id="273" r:id="rId17"/>
    <p:sldId id="274" r:id="rId18"/>
    <p:sldId id="275" r:id="rId19"/>
    <p:sldId id="276"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NY5IF2GbUvK2iT1nXrtt4g==" hashData="s3RTXy7Mo+A0rlWQ3VzzAmNTDOKLj5xCnc+vPp4XE6iHGXRpwON7y9SX7uz87pEQUo4wngdycepiNxnR48dU3w=="/>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 Eyman" initials="JE" lastIdx="1" clrIdx="0">
    <p:extLst>
      <p:ext uri="{19B8F6BF-5375-455C-9EA6-DF929625EA0E}">
        <p15:presenceInfo xmlns:p15="http://schemas.microsoft.com/office/powerpoint/2012/main" userId="b425f3eecaf7848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64"/>
    <p:restoredTop sz="93280"/>
  </p:normalViewPr>
  <p:slideViewPr>
    <p:cSldViewPr snapToGrid="0" snapToObjects="1">
      <p:cViewPr varScale="1">
        <p:scale>
          <a:sx n="119" d="100"/>
          <a:sy n="119" d="100"/>
        </p:scale>
        <p:origin x="117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8-10T17:09:29.403" idx="1">
    <p:pos x="10" y="10"/>
    <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8-08-10T17:09:29.403" idx="1">
    <p:pos x="10" y="10"/>
    <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18-08-10T17:09:29.403" idx="1">
    <p:pos x="10" y="10"/>
    <p:text/>
  </p:cm>
</p:cmLst>
</file>

<file path=ppt/comments/comment4.xml><?xml version="1.0" encoding="utf-8"?>
<p:cmLst xmlns:a="http://schemas.openxmlformats.org/drawingml/2006/main" xmlns:r="http://schemas.openxmlformats.org/officeDocument/2006/relationships" xmlns:p="http://schemas.openxmlformats.org/presentationml/2006/main">
  <p:cm authorId="1" dt="2018-08-10T17:09:29.403" idx="1">
    <p:pos x="10" y="10"/>
    <p:text/>
  </p:cm>
</p:cmLst>
</file>

<file path=ppt/comments/comment5.xml><?xml version="1.0" encoding="utf-8"?>
<p:cmLst xmlns:a="http://schemas.openxmlformats.org/drawingml/2006/main" xmlns:r="http://schemas.openxmlformats.org/officeDocument/2006/relationships" xmlns:p="http://schemas.openxmlformats.org/presentationml/2006/main">
  <p:cm authorId="1" dt="2018-08-10T17:09:29.403" idx="1">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38AC1F-CAFA-7B48-8575-7691431B6EC3}" type="datetimeFigureOut">
              <a:rPr lang="en-US" smtClean="0"/>
              <a:t>2/1/19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D7103D-AA0A-6946-80BD-E2F0ABD5E1A9}" type="slidenum">
              <a:rPr lang="en-US" smtClean="0"/>
              <a:t>‹#›</a:t>
            </a:fld>
            <a:endParaRPr lang="en-US"/>
          </a:p>
        </p:txBody>
      </p:sp>
    </p:spTree>
    <p:extLst>
      <p:ext uri="{BB962C8B-B14F-4D97-AF65-F5344CB8AC3E}">
        <p14:creationId xmlns:p14="http://schemas.microsoft.com/office/powerpoint/2010/main" val="4242349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angle on is either measured from the shoulders through hips if a closed shoulder angle OR from hands through hips for an open shoulder angle. In this vault the shoulders are fairly open and so it could go hands through hips as well but the reality of our evaluation is what we take in as an angle in the space of a ”moment” with our protractor eye!  Angle evaluation begins when the FIRST hand contacts the table.  Some </a:t>
            </a:r>
            <a:r>
              <a:rPr lang="en-US" dirty="0" err="1"/>
              <a:t>tsuk</a:t>
            </a:r>
            <a:r>
              <a:rPr lang="en-US" dirty="0"/>
              <a:t> vaulters place their hands nearly simultaneously, like this vaulter.  You can also see that she is on the very front portion of the table, making it possible to keep the angle low and get both hands on quickly.  </a:t>
            </a:r>
          </a:p>
        </p:txBody>
      </p:sp>
      <p:sp>
        <p:nvSpPr>
          <p:cNvPr id="4" name="Slide Number Placeholder 3"/>
          <p:cNvSpPr>
            <a:spLocks noGrp="1"/>
          </p:cNvSpPr>
          <p:nvPr>
            <p:ph type="sldNum" sz="quarter" idx="10"/>
          </p:nvPr>
        </p:nvSpPr>
        <p:spPr/>
        <p:txBody>
          <a:bodyPr/>
          <a:lstStyle/>
          <a:p>
            <a:fld id="{E5D7103D-AA0A-6946-80BD-E2F0ABD5E1A9}" type="slidenum">
              <a:rPr lang="en-US" smtClean="0"/>
              <a:t>3</a:t>
            </a:fld>
            <a:endParaRPr lang="en-US"/>
          </a:p>
        </p:txBody>
      </p:sp>
    </p:spTree>
    <p:extLst>
      <p:ext uri="{BB962C8B-B14F-4D97-AF65-F5344CB8AC3E}">
        <p14:creationId xmlns:p14="http://schemas.microsoft.com/office/powerpoint/2010/main" val="3675440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for posture on contact went too far into the touch down – if caught just a bit earlier one would see a very slight shaping/stretch error.</a:t>
            </a:r>
          </a:p>
        </p:txBody>
      </p:sp>
      <p:sp>
        <p:nvSpPr>
          <p:cNvPr id="4" name="Slide Number Placeholder 3"/>
          <p:cNvSpPr>
            <a:spLocks noGrp="1"/>
          </p:cNvSpPr>
          <p:nvPr>
            <p:ph type="sldNum" sz="quarter" idx="10"/>
          </p:nvPr>
        </p:nvSpPr>
        <p:spPr/>
        <p:txBody>
          <a:bodyPr/>
          <a:lstStyle/>
          <a:p>
            <a:fld id="{E5D7103D-AA0A-6946-80BD-E2F0ABD5E1A9}" type="slidenum">
              <a:rPr lang="en-US" smtClean="0"/>
              <a:t>18</a:t>
            </a:fld>
            <a:endParaRPr lang="en-US"/>
          </a:p>
        </p:txBody>
      </p:sp>
    </p:spTree>
    <p:extLst>
      <p:ext uri="{BB962C8B-B14F-4D97-AF65-F5344CB8AC3E}">
        <p14:creationId xmlns:p14="http://schemas.microsoft.com/office/powerpoint/2010/main" val="3521210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D7103D-AA0A-6946-80BD-E2F0ABD5E1A9}" type="slidenum">
              <a:rPr lang="en-US" smtClean="0"/>
              <a:t>19</a:t>
            </a:fld>
            <a:endParaRPr lang="en-US"/>
          </a:p>
        </p:txBody>
      </p:sp>
    </p:spTree>
    <p:extLst>
      <p:ext uri="{BB962C8B-B14F-4D97-AF65-F5344CB8AC3E}">
        <p14:creationId xmlns:p14="http://schemas.microsoft.com/office/powerpoint/2010/main" val="3770178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D7103D-AA0A-6946-80BD-E2F0ABD5E1A9}" type="slidenum">
              <a:rPr lang="en-US" smtClean="0"/>
              <a:t>21</a:t>
            </a:fld>
            <a:endParaRPr lang="en-US"/>
          </a:p>
        </p:txBody>
      </p:sp>
    </p:spTree>
    <p:extLst>
      <p:ext uri="{BB962C8B-B14F-4D97-AF65-F5344CB8AC3E}">
        <p14:creationId xmlns:p14="http://schemas.microsoft.com/office/powerpoint/2010/main" val="462282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D7103D-AA0A-6946-80BD-E2F0ABD5E1A9}" type="slidenum">
              <a:rPr lang="en-US" smtClean="0"/>
              <a:t>22</a:t>
            </a:fld>
            <a:endParaRPr lang="en-US"/>
          </a:p>
        </p:txBody>
      </p:sp>
    </p:spTree>
    <p:extLst>
      <p:ext uri="{BB962C8B-B14F-4D97-AF65-F5344CB8AC3E}">
        <p14:creationId xmlns:p14="http://schemas.microsoft.com/office/powerpoint/2010/main" val="1300311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D7103D-AA0A-6946-80BD-E2F0ABD5E1A9}" type="slidenum">
              <a:rPr lang="en-US" smtClean="0"/>
              <a:t>23</a:t>
            </a:fld>
            <a:endParaRPr lang="en-US"/>
          </a:p>
        </p:txBody>
      </p:sp>
    </p:spTree>
    <p:extLst>
      <p:ext uri="{BB962C8B-B14F-4D97-AF65-F5344CB8AC3E}">
        <p14:creationId xmlns:p14="http://schemas.microsoft.com/office/powerpoint/2010/main" val="2748732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D7103D-AA0A-6946-80BD-E2F0ABD5E1A9}" type="slidenum">
              <a:rPr lang="en-US" smtClean="0"/>
              <a:t>27</a:t>
            </a:fld>
            <a:endParaRPr lang="en-US"/>
          </a:p>
        </p:txBody>
      </p:sp>
    </p:spTree>
    <p:extLst>
      <p:ext uri="{BB962C8B-B14F-4D97-AF65-F5344CB8AC3E}">
        <p14:creationId xmlns:p14="http://schemas.microsoft.com/office/powerpoint/2010/main" val="1151101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D7103D-AA0A-6946-80BD-E2F0ABD5E1A9}" type="slidenum">
              <a:rPr lang="en-US" smtClean="0"/>
              <a:t>28</a:t>
            </a:fld>
            <a:endParaRPr lang="en-US"/>
          </a:p>
        </p:txBody>
      </p:sp>
    </p:spTree>
    <p:extLst>
      <p:ext uri="{BB962C8B-B14F-4D97-AF65-F5344CB8AC3E}">
        <p14:creationId xmlns:p14="http://schemas.microsoft.com/office/powerpoint/2010/main" val="4181874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D7103D-AA0A-6946-80BD-E2F0ABD5E1A9}" type="slidenum">
              <a:rPr lang="en-US" smtClean="0"/>
              <a:t>29</a:t>
            </a:fld>
            <a:endParaRPr lang="en-US"/>
          </a:p>
        </p:txBody>
      </p:sp>
    </p:spTree>
    <p:extLst>
      <p:ext uri="{BB962C8B-B14F-4D97-AF65-F5344CB8AC3E}">
        <p14:creationId xmlns:p14="http://schemas.microsoft.com/office/powerpoint/2010/main" val="222858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vault was pretty good except that she lacked a powerful block which would have helped her height in a big way so </a:t>
            </a:r>
            <a:r>
              <a:rPr lang="en-US"/>
              <a:t>dynamics deduction </a:t>
            </a:r>
            <a:r>
              <a:rPr lang="en-US" dirty="0"/>
              <a:t>was slight but still a factor.</a:t>
            </a:r>
          </a:p>
        </p:txBody>
      </p:sp>
      <p:sp>
        <p:nvSpPr>
          <p:cNvPr id="4" name="Slide Number Placeholder 3"/>
          <p:cNvSpPr>
            <a:spLocks noGrp="1"/>
          </p:cNvSpPr>
          <p:nvPr>
            <p:ph type="sldNum" sz="quarter" idx="10"/>
          </p:nvPr>
        </p:nvSpPr>
        <p:spPr/>
        <p:txBody>
          <a:bodyPr/>
          <a:lstStyle/>
          <a:p>
            <a:fld id="{E5D7103D-AA0A-6946-80BD-E2F0ABD5E1A9}" type="slidenum">
              <a:rPr lang="en-US" smtClean="0"/>
              <a:t>31</a:t>
            </a:fld>
            <a:endParaRPr lang="en-US"/>
          </a:p>
        </p:txBody>
      </p:sp>
    </p:spTree>
    <p:extLst>
      <p:ext uri="{BB962C8B-B14F-4D97-AF65-F5344CB8AC3E}">
        <p14:creationId xmlns:p14="http://schemas.microsoft.com/office/powerpoint/2010/main" val="2912835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 was no deduction for head out – in regular speed this looks fine and was very slight to begin with even in a still shot.</a:t>
            </a:r>
          </a:p>
        </p:txBody>
      </p:sp>
      <p:sp>
        <p:nvSpPr>
          <p:cNvPr id="4" name="Slide Number Placeholder 3"/>
          <p:cNvSpPr>
            <a:spLocks noGrp="1"/>
          </p:cNvSpPr>
          <p:nvPr>
            <p:ph type="sldNum" sz="quarter" idx="10"/>
          </p:nvPr>
        </p:nvSpPr>
        <p:spPr/>
        <p:txBody>
          <a:bodyPr/>
          <a:lstStyle/>
          <a:p>
            <a:fld id="{E5D7103D-AA0A-6946-80BD-E2F0ABD5E1A9}" type="slidenum">
              <a:rPr lang="en-US" smtClean="0"/>
              <a:t>4</a:t>
            </a:fld>
            <a:endParaRPr lang="en-US"/>
          </a:p>
        </p:txBody>
      </p:sp>
    </p:spTree>
    <p:extLst>
      <p:ext uri="{BB962C8B-B14F-4D97-AF65-F5344CB8AC3E}">
        <p14:creationId xmlns:p14="http://schemas.microsoft.com/office/powerpoint/2010/main" val="151858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D7103D-AA0A-6946-80BD-E2F0ABD5E1A9}" type="slidenum">
              <a:rPr lang="en-US" smtClean="0"/>
              <a:t>5</a:t>
            </a:fld>
            <a:endParaRPr lang="en-US"/>
          </a:p>
        </p:txBody>
      </p:sp>
    </p:spTree>
    <p:extLst>
      <p:ext uri="{BB962C8B-B14F-4D97-AF65-F5344CB8AC3E}">
        <p14:creationId xmlns:p14="http://schemas.microsoft.com/office/powerpoint/2010/main" val="4281226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D7103D-AA0A-6946-80BD-E2F0ABD5E1A9}" type="slidenum">
              <a:rPr lang="en-US" smtClean="0"/>
              <a:t>9</a:t>
            </a:fld>
            <a:endParaRPr lang="en-US"/>
          </a:p>
        </p:txBody>
      </p:sp>
    </p:spTree>
    <p:extLst>
      <p:ext uri="{BB962C8B-B14F-4D97-AF65-F5344CB8AC3E}">
        <p14:creationId xmlns:p14="http://schemas.microsoft.com/office/powerpoint/2010/main" val="2971314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D7103D-AA0A-6946-80BD-E2F0ABD5E1A9}" type="slidenum">
              <a:rPr lang="en-US" smtClean="0"/>
              <a:t>10</a:t>
            </a:fld>
            <a:endParaRPr lang="en-US"/>
          </a:p>
        </p:txBody>
      </p:sp>
    </p:spTree>
    <p:extLst>
      <p:ext uri="{BB962C8B-B14F-4D97-AF65-F5344CB8AC3E}">
        <p14:creationId xmlns:p14="http://schemas.microsoft.com/office/powerpoint/2010/main" val="3657315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D7103D-AA0A-6946-80BD-E2F0ABD5E1A9}" type="slidenum">
              <a:rPr lang="en-US" smtClean="0"/>
              <a:t>11</a:t>
            </a:fld>
            <a:endParaRPr lang="en-US"/>
          </a:p>
        </p:txBody>
      </p:sp>
    </p:spTree>
    <p:extLst>
      <p:ext uri="{BB962C8B-B14F-4D97-AF65-F5344CB8AC3E}">
        <p14:creationId xmlns:p14="http://schemas.microsoft.com/office/powerpoint/2010/main" val="3013772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D7103D-AA0A-6946-80BD-E2F0ABD5E1A9}" type="slidenum">
              <a:rPr lang="en-US" smtClean="0"/>
              <a:t>15</a:t>
            </a:fld>
            <a:endParaRPr lang="en-US"/>
          </a:p>
        </p:txBody>
      </p:sp>
    </p:spTree>
    <p:extLst>
      <p:ext uri="{BB962C8B-B14F-4D97-AF65-F5344CB8AC3E}">
        <p14:creationId xmlns:p14="http://schemas.microsoft.com/office/powerpoint/2010/main" val="1132389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D7103D-AA0A-6946-80BD-E2F0ABD5E1A9}" type="slidenum">
              <a:rPr lang="en-US" smtClean="0"/>
              <a:t>16</a:t>
            </a:fld>
            <a:endParaRPr lang="en-US"/>
          </a:p>
        </p:txBody>
      </p:sp>
    </p:spTree>
    <p:extLst>
      <p:ext uri="{BB962C8B-B14F-4D97-AF65-F5344CB8AC3E}">
        <p14:creationId xmlns:p14="http://schemas.microsoft.com/office/powerpoint/2010/main" val="3206524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D7103D-AA0A-6946-80BD-E2F0ABD5E1A9}" type="slidenum">
              <a:rPr lang="en-US" smtClean="0"/>
              <a:t>17</a:t>
            </a:fld>
            <a:endParaRPr lang="en-US"/>
          </a:p>
        </p:txBody>
      </p:sp>
    </p:spTree>
    <p:extLst>
      <p:ext uri="{BB962C8B-B14F-4D97-AF65-F5344CB8AC3E}">
        <p14:creationId xmlns:p14="http://schemas.microsoft.com/office/powerpoint/2010/main" val="14989013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2/1/19</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2/1/19</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2/1/19</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2/1/19</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2/1/19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2/1/19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2/1/19</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2/1/19</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2/1/19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2/1/19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2/1/19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2/1/19</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slideLayout" Target="../slideLayouts/slideLayout5.xml"/><Relationship Id="rId4" Type="http://schemas.openxmlformats.org/officeDocument/2006/relationships/video" Target="../media/media3.mp4"/></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comments" Target="../comments/comment3.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1.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microsoft.com/office/2007/relationships/media" Target="../media/media4.mp4"/><Relationship Id="rId7" Type="http://schemas.openxmlformats.org/officeDocument/2006/relationships/image" Target="../media/image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slideLayout" Target="../slideLayouts/slideLayout5.xml"/><Relationship Id="rId4" Type="http://schemas.openxmlformats.org/officeDocument/2006/relationships/video" Target="../media/media4.mp4"/></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comments" Target="../comments/comment4.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microsoft.com/office/2007/relationships/media" Target="../media/media5.mp4"/><Relationship Id="rId7" Type="http://schemas.openxmlformats.org/officeDocument/2006/relationships/image" Target="../media/image3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slideLayout" Target="../slideLayouts/slideLayout5.xml"/><Relationship Id="rId4" Type="http://schemas.openxmlformats.org/officeDocument/2006/relationships/video" Target="../media/media5.mp4"/></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comments" Target="../comments/comment5.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comments" Target="../comments/comment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9.png"/><Relationship Id="rId4" Type="http://schemas.openxmlformats.org/officeDocument/2006/relationships/notesSlide" Target="../notesSlides/notesSlide18.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slideLayout" Target="../slideLayouts/slideLayout5.xml"/><Relationship Id="rId4" Type="http://schemas.openxmlformats.org/officeDocument/2006/relationships/video" Target="../media/media2.mp4"/></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comments" Target="../comments/commen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EC0C6-56D8-B74D-AAD3-CC9A0D9DCC4D}"/>
              </a:ext>
            </a:extLst>
          </p:cNvPr>
          <p:cNvSpPr>
            <a:spLocks noGrp="1"/>
          </p:cNvSpPr>
          <p:nvPr>
            <p:ph type="title"/>
          </p:nvPr>
        </p:nvSpPr>
        <p:spPr>
          <a:xfrm>
            <a:off x="212651" y="0"/>
            <a:ext cx="11610754" cy="1710268"/>
          </a:xfrm>
        </p:spPr>
        <p:txBody>
          <a:bodyPr>
            <a:normAutofit fontScale="90000"/>
          </a:bodyPr>
          <a:lstStyle/>
          <a:p>
            <a:pPr algn="ctr"/>
            <a:r>
              <a:rPr lang="en-US" b="1" dirty="0"/>
              <a:t>Level 6/7 TSUKAHARA vault by </a:t>
            </a:r>
            <a:r>
              <a:rPr lang="en-US" b="1" dirty="0" err="1"/>
              <a:t>Nawgj</a:t>
            </a:r>
            <a:br>
              <a:rPr lang="en-US" b="1" dirty="0"/>
            </a:br>
            <a:r>
              <a:rPr lang="en-US" b="1" dirty="0"/>
              <a:t>Education committee August 2018</a:t>
            </a:r>
            <a:br>
              <a:rPr lang="en-US" b="1" dirty="0"/>
            </a:br>
            <a:r>
              <a:rPr lang="en-US" b="1" dirty="0"/>
              <a:t>Films provided by </a:t>
            </a:r>
            <a:r>
              <a:rPr lang="en-US" b="1" dirty="0" err="1"/>
              <a:t>nawgj</a:t>
            </a:r>
            <a:r>
              <a:rPr lang="en-US" b="1" dirty="0"/>
              <a:t> </a:t>
            </a:r>
            <a:r>
              <a:rPr lang="en-US" b="1" dirty="0" err="1"/>
              <a:t>libRARY</a:t>
            </a:r>
            <a:endParaRPr lang="en-US" dirty="0"/>
          </a:p>
        </p:txBody>
      </p:sp>
      <p:sp>
        <p:nvSpPr>
          <p:cNvPr id="7" name="Text Placeholder 2">
            <a:extLst>
              <a:ext uri="{FF2B5EF4-FFF2-40B4-BE49-F238E27FC236}">
                <a16:creationId xmlns:a16="http://schemas.microsoft.com/office/drawing/2014/main" id="{42B54D22-099D-734F-BE15-D23776C31B84}"/>
              </a:ext>
            </a:extLst>
          </p:cNvPr>
          <p:cNvSpPr>
            <a:spLocks noGrp="1"/>
          </p:cNvSpPr>
          <p:nvPr>
            <p:ph type="body" idx="1"/>
          </p:nvPr>
        </p:nvSpPr>
        <p:spPr>
          <a:xfrm>
            <a:off x="734832" y="1710269"/>
            <a:ext cx="10566391" cy="4665330"/>
          </a:xfrm>
        </p:spPr>
        <p:txBody>
          <a:bodyPr>
            <a:noAutofit/>
          </a:bodyPr>
          <a:lstStyle/>
          <a:p>
            <a:pPr algn="ctr"/>
            <a:r>
              <a:rPr lang="en-US" b="1" i="1" dirty="0">
                <a:solidFill>
                  <a:srgbClr val="FF0000"/>
                </a:solidFill>
              </a:rPr>
              <a:t>6/7 </a:t>
            </a:r>
            <a:r>
              <a:rPr lang="en-US" b="1" i="1" dirty="0" err="1">
                <a:solidFill>
                  <a:srgbClr val="FF0000"/>
                </a:solidFill>
              </a:rPr>
              <a:t>Tsukahara</a:t>
            </a:r>
            <a:r>
              <a:rPr lang="en-US" b="1" i="1" dirty="0">
                <a:solidFill>
                  <a:srgbClr val="FF0000"/>
                </a:solidFill>
              </a:rPr>
              <a:t> Parameters</a:t>
            </a:r>
          </a:p>
          <a:p>
            <a:pPr algn="ctr"/>
            <a:r>
              <a:rPr lang="en-US" b="1" i="1" dirty="0">
                <a:solidFill>
                  <a:srgbClr val="FF0000"/>
                </a:solidFill>
              </a:rPr>
              <a:t>•</a:t>
            </a:r>
            <a:r>
              <a:rPr lang="en-US" b="1" i="1" dirty="0"/>
              <a:t>45 degree or less arrival angle</a:t>
            </a:r>
          </a:p>
          <a:p>
            <a:pPr algn="ctr"/>
            <a:r>
              <a:rPr lang="en-US" b="1" i="1" dirty="0">
                <a:solidFill>
                  <a:srgbClr val="FF0000"/>
                </a:solidFill>
              </a:rPr>
              <a:t>•</a:t>
            </a:r>
            <a:r>
              <a:rPr lang="en-US" b="1" i="1" dirty="0"/>
              <a:t>Hollow BP  in pre flight</a:t>
            </a:r>
          </a:p>
          <a:p>
            <a:pPr algn="ctr"/>
            <a:r>
              <a:rPr lang="en-US" b="1" i="1" dirty="0">
                <a:solidFill>
                  <a:srgbClr val="FF0000"/>
                </a:solidFill>
              </a:rPr>
              <a:t>•</a:t>
            </a:r>
            <a:r>
              <a:rPr lang="en-US" b="1" i="1" dirty="0"/>
              <a:t>On Table hollow body position</a:t>
            </a:r>
          </a:p>
          <a:p>
            <a:pPr algn="ctr"/>
            <a:r>
              <a:rPr lang="en-US" b="1" i="1" dirty="0">
                <a:solidFill>
                  <a:srgbClr val="FF0000"/>
                </a:solidFill>
              </a:rPr>
              <a:t>•</a:t>
            </a:r>
            <a:r>
              <a:rPr lang="en-US" b="1" i="1" dirty="0"/>
              <a:t>Off table at vertical</a:t>
            </a:r>
          </a:p>
          <a:p>
            <a:pPr algn="ctr"/>
            <a:r>
              <a:rPr lang="en-US" b="1" i="1" dirty="0">
                <a:solidFill>
                  <a:srgbClr val="FF0000"/>
                </a:solidFill>
              </a:rPr>
              <a:t>•</a:t>
            </a:r>
            <a:r>
              <a:rPr lang="en-US" b="1" i="1" dirty="0"/>
              <a:t>Minimal time in support</a:t>
            </a:r>
          </a:p>
          <a:p>
            <a:pPr algn="ctr"/>
            <a:r>
              <a:rPr lang="en-US" b="1" i="1" dirty="0">
                <a:solidFill>
                  <a:srgbClr val="FF0000"/>
                </a:solidFill>
              </a:rPr>
              <a:t>•</a:t>
            </a:r>
            <a:r>
              <a:rPr lang="en-US" b="1" i="1" dirty="0"/>
              <a:t>Maximum Height</a:t>
            </a:r>
          </a:p>
          <a:p>
            <a:pPr algn="ctr"/>
            <a:r>
              <a:rPr lang="en-US" b="1" i="1" dirty="0">
                <a:solidFill>
                  <a:srgbClr val="FF0000"/>
                </a:solidFill>
              </a:rPr>
              <a:t>•</a:t>
            </a:r>
            <a:r>
              <a:rPr lang="en-US" b="1" i="1" dirty="0"/>
              <a:t>Hollow BP in post flight</a:t>
            </a:r>
          </a:p>
          <a:p>
            <a:pPr algn="ctr"/>
            <a:r>
              <a:rPr lang="en-US" b="1" i="1" dirty="0">
                <a:solidFill>
                  <a:srgbClr val="FF0000"/>
                </a:solidFill>
              </a:rPr>
              <a:t>•</a:t>
            </a:r>
            <a:r>
              <a:rPr lang="en-US" b="1" i="1" dirty="0"/>
              <a:t>Good distance with good posture upon contact with mat.</a:t>
            </a:r>
          </a:p>
        </p:txBody>
      </p:sp>
    </p:spTree>
    <p:extLst>
      <p:ext uri="{BB962C8B-B14F-4D97-AF65-F5344CB8AC3E}">
        <p14:creationId xmlns:p14="http://schemas.microsoft.com/office/powerpoint/2010/main" val="754874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FD081-74A4-6E4F-B1C1-4B355973A471}"/>
              </a:ext>
            </a:extLst>
          </p:cNvPr>
          <p:cNvSpPr>
            <a:spLocks noGrp="1"/>
          </p:cNvSpPr>
          <p:nvPr>
            <p:ph type="title"/>
          </p:nvPr>
        </p:nvSpPr>
        <p:spPr/>
        <p:txBody>
          <a:bodyPr/>
          <a:lstStyle/>
          <a:p>
            <a:r>
              <a:rPr lang="en-US" dirty="0" err="1"/>
              <a:t>Tsukahara</a:t>
            </a:r>
            <a:r>
              <a:rPr lang="en-US" dirty="0"/>
              <a:t> #8</a:t>
            </a:r>
          </a:p>
        </p:txBody>
      </p:sp>
      <p:sp>
        <p:nvSpPr>
          <p:cNvPr id="5" name="Text Placeholder 4">
            <a:extLst>
              <a:ext uri="{FF2B5EF4-FFF2-40B4-BE49-F238E27FC236}">
                <a16:creationId xmlns:a16="http://schemas.microsoft.com/office/drawing/2014/main" id="{3BEA31E2-1984-2347-8F25-FB7A57B4B3BD}"/>
              </a:ext>
            </a:extLst>
          </p:cNvPr>
          <p:cNvSpPr>
            <a:spLocks noGrp="1"/>
          </p:cNvSpPr>
          <p:nvPr>
            <p:ph type="body" sz="quarter" idx="3"/>
          </p:nvPr>
        </p:nvSpPr>
        <p:spPr/>
        <p:txBody>
          <a:bodyPr>
            <a:normAutofit fontScale="92500"/>
          </a:bodyPr>
          <a:lstStyle/>
          <a:p>
            <a:pPr algn="ctr"/>
            <a:r>
              <a:rPr lang="en-US" dirty="0">
                <a:solidFill>
                  <a:srgbClr val="FF0000"/>
                </a:solidFill>
              </a:rPr>
              <a:t>Angle off </a:t>
            </a:r>
            <a:r>
              <a:rPr lang="en-US" dirty="0"/>
              <a:t>the Table and corresponding Time in Support</a:t>
            </a:r>
          </a:p>
        </p:txBody>
      </p:sp>
      <p:sp>
        <p:nvSpPr>
          <p:cNvPr id="12" name="Text Placeholder 2">
            <a:extLst>
              <a:ext uri="{FF2B5EF4-FFF2-40B4-BE49-F238E27FC236}">
                <a16:creationId xmlns:a16="http://schemas.microsoft.com/office/drawing/2014/main" id="{9E9028EA-B680-9746-A85C-29C153822A0F}"/>
              </a:ext>
            </a:extLst>
          </p:cNvPr>
          <p:cNvSpPr txBox="1">
            <a:spLocks/>
          </p:cNvSpPr>
          <p:nvPr/>
        </p:nvSpPr>
        <p:spPr>
          <a:xfrm>
            <a:off x="1066809" y="2336202"/>
            <a:ext cx="5079991"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solidFill>
                  <a:srgbClr val="FF0000"/>
                </a:solidFill>
              </a:rPr>
              <a:t>Body Position </a:t>
            </a:r>
            <a:r>
              <a:rPr lang="en-US" dirty="0"/>
              <a:t>in Support</a:t>
            </a:r>
          </a:p>
        </p:txBody>
      </p:sp>
      <p:pic>
        <p:nvPicPr>
          <p:cNvPr id="8" name="Content Placeholder 7">
            <a:extLst>
              <a:ext uri="{FF2B5EF4-FFF2-40B4-BE49-F238E27FC236}">
                <a16:creationId xmlns:a16="http://schemas.microsoft.com/office/drawing/2014/main" id="{87F7D5D1-E46C-194E-8332-36A5D1FDB46C}"/>
              </a:ext>
            </a:extLst>
          </p:cNvPr>
          <p:cNvPicPr>
            <a:picLocks noGrp="1" noChangeAspect="1"/>
          </p:cNvPicPr>
          <p:nvPr>
            <p:ph sz="quarter" idx="4"/>
          </p:nvPr>
        </p:nvPicPr>
        <p:blipFill>
          <a:blip r:embed="rId3"/>
          <a:stretch>
            <a:fillRect/>
          </a:stretch>
        </p:blipFill>
        <p:spPr>
          <a:xfrm>
            <a:off x="6426892" y="3132138"/>
            <a:ext cx="4824615" cy="3086100"/>
          </a:xfrm>
        </p:spPr>
      </p:pic>
      <p:pic>
        <p:nvPicPr>
          <p:cNvPr id="7" name="Content Placeholder 6">
            <a:extLst>
              <a:ext uri="{FF2B5EF4-FFF2-40B4-BE49-F238E27FC236}">
                <a16:creationId xmlns:a16="http://schemas.microsoft.com/office/drawing/2014/main" id="{1F95E6F0-FDC4-3F42-92F8-ECB577016368}"/>
              </a:ext>
            </a:extLst>
          </p:cNvPr>
          <p:cNvPicPr>
            <a:picLocks noGrp="1" noChangeAspect="1"/>
          </p:cNvPicPr>
          <p:nvPr>
            <p:ph sz="half" idx="2"/>
          </p:nvPr>
        </p:nvPicPr>
        <p:blipFill>
          <a:blip r:embed="rId4"/>
          <a:stretch>
            <a:fillRect/>
          </a:stretch>
        </p:blipFill>
        <p:spPr>
          <a:xfrm>
            <a:off x="1050196" y="3132138"/>
            <a:ext cx="4582982" cy="3086100"/>
          </a:xfrm>
        </p:spPr>
      </p:pic>
    </p:spTree>
    <p:extLst>
      <p:ext uri="{BB962C8B-B14F-4D97-AF65-F5344CB8AC3E}">
        <p14:creationId xmlns:p14="http://schemas.microsoft.com/office/powerpoint/2010/main" val="1296132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3C5D8C1-BF7C-2648-AA79-0D8D81C09C6E}"/>
              </a:ext>
            </a:extLst>
          </p:cNvPr>
          <p:cNvSpPr>
            <a:spLocks noGrp="1"/>
          </p:cNvSpPr>
          <p:nvPr>
            <p:ph type="body" sz="quarter" idx="3"/>
          </p:nvPr>
        </p:nvSpPr>
        <p:spPr>
          <a:xfrm>
            <a:off x="6412942" y="1929565"/>
            <a:ext cx="5105400" cy="823912"/>
          </a:xfrm>
        </p:spPr>
        <p:txBody>
          <a:bodyPr>
            <a:normAutofit fontScale="70000" lnSpcReduction="20000"/>
          </a:bodyPr>
          <a:lstStyle/>
          <a:p>
            <a:pPr algn="ctr"/>
            <a:r>
              <a:rPr lang="en-US" dirty="0">
                <a:solidFill>
                  <a:srgbClr val="FF0000"/>
                </a:solidFill>
              </a:rPr>
              <a:t>Height Achieved </a:t>
            </a:r>
            <a:r>
              <a:rPr lang="en-US" dirty="0"/>
              <a:t>(compare red line to green line after lining up blue table height line for accurate comparison.</a:t>
            </a:r>
          </a:p>
        </p:txBody>
      </p:sp>
      <p:sp>
        <p:nvSpPr>
          <p:cNvPr id="8" name="Title 1">
            <a:extLst>
              <a:ext uri="{FF2B5EF4-FFF2-40B4-BE49-F238E27FC236}">
                <a16:creationId xmlns:a16="http://schemas.microsoft.com/office/drawing/2014/main" id="{EBCE98D0-F23B-5048-BBB1-3C466D091147}"/>
              </a:ext>
            </a:extLst>
          </p:cNvPr>
          <p:cNvSpPr txBox="1">
            <a:spLocks noGrp="1"/>
          </p:cNvSpPr>
          <p:nvPr>
            <p:ph type="title"/>
          </p:nvPr>
        </p:nvSpPr>
        <p:spPr>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err="1"/>
              <a:t>Tsukahara</a:t>
            </a:r>
            <a:r>
              <a:rPr lang="en-US" dirty="0"/>
              <a:t> #8</a:t>
            </a:r>
          </a:p>
        </p:txBody>
      </p:sp>
      <p:sp>
        <p:nvSpPr>
          <p:cNvPr id="22" name="Text Placeholder 2">
            <a:extLst>
              <a:ext uri="{FF2B5EF4-FFF2-40B4-BE49-F238E27FC236}">
                <a16:creationId xmlns:a16="http://schemas.microsoft.com/office/drawing/2014/main" id="{40FAC0E4-2C40-3C49-980E-02A26F17C9A9}"/>
              </a:ext>
            </a:extLst>
          </p:cNvPr>
          <p:cNvSpPr txBox="1">
            <a:spLocks noGrp="1"/>
          </p:cNvSpPr>
          <p:nvPr>
            <p:ph type="body" idx="1"/>
          </p:nvPr>
        </p:nvSpPr>
        <p:spPr>
          <a:xfrm>
            <a:off x="893064" y="1993483"/>
            <a:ext cx="5079991" cy="823912"/>
          </a:xfrm>
          <a:prstGeom prst="rect">
            <a:avLst/>
          </a:prstGeom>
        </p:spPr>
        <p:txBody>
          <a:bodyPr vert="horz" lIns="91440" tIns="45720" rIns="91440" bIns="45720" rtlCol="0" anchor="b">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rgbClr val="FF0000"/>
                </a:solidFill>
              </a:rPr>
              <a:t>Height Baseline</a:t>
            </a:r>
            <a:r>
              <a:rPr lang="en-US" dirty="0"/>
              <a:t> (measured from table to center of gravity when inverted at moment of repulsion.</a:t>
            </a:r>
          </a:p>
        </p:txBody>
      </p:sp>
      <p:pic>
        <p:nvPicPr>
          <p:cNvPr id="9" name="Content Placeholder 8">
            <a:extLst>
              <a:ext uri="{FF2B5EF4-FFF2-40B4-BE49-F238E27FC236}">
                <a16:creationId xmlns:a16="http://schemas.microsoft.com/office/drawing/2014/main" id="{D94052FE-EE61-0542-AFD0-1E9707DD38D0}"/>
              </a:ext>
            </a:extLst>
          </p:cNvPr>
          <p:cNvPicPr>
            <a:picLocks noGrp="1" noChangeAspect="1"/>
          </p:cNvPicPr>
          <p:nvPr>
            <p:ph sz="quarter" idx="4"/>
          </p:nvPr>
        </p:nvPicPr>
        <p:blipFill>
          <a:blip r:embed="rId3"/>
          <a:stretch>
            <a:fillRect/>
          </a:stretch>
        </p:blipFill>
        <p:spPr>
          <a:xfrm>
            <a:off x="6633759" y="3172479"/>
            <a:ext cx="4410881" cy="3086100"/>
          </a:xfrm>
        </p:spPr>
      </p:pic>
      <p:pic>
        <p:nvPicPr>
          <p:cNvPr id="7" name="Content Placeholder 6">
            <a:extLst>
              <a:ext uri="{FF2B5EF4-FFF2-40B4-BE49-F238E27FC236}">
                <a16:creationId xmlns:a16="http://schemas.microsoft.com/office/drawing/2014/main" id="{7763E296-C1D9-824F-97AC-417A2336BC30}"/>
              </a:ext>
            </a:extLst>
          </p:cNvPr>
          <p:cNvPicPr>
            <a:picLocks noGrp="1" noChangeAspect="1"/>
          </p:cNvPicPr>
          <p:nvPr>
            <p:ph sz="half" idx="2"/>
          </p:nvPr>
        </p:nvPicPr>
        <p:blipFill>
          <a:blip r:embed="rId4"/>
          <a:stretch>
            <a:fillRect/>
          </a:stretch>
        </p:blipFill>
        <p:spPr>
          <a:xfrm>
            <a:off x="951617" y="3132138"/>
            <a:ext cx="4780140" cy="3086100"/>
          </a:xfrm>
        </p:spPr>
      </p:pic>
    </p:spTree>
    <p:extLst>
      <p:ext uri="{BB962C8B-B14F-4D97-AF65-F5344CB8AC3E}">
        <p14:creationId xmlns:p14="http://schemas.microsoft.com/office/powerpoint/2010/main" val="1885042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41E08B-5392-514C-9B3B-6964D63DC535}"/>
              </a:ext>
            </a:extLst>
          </p:cNvPr>
          <p:cNvSpPr>
            <a:spLocks noGrp="1"/>
          </p:cNvSpPr>
          <p:nvPr>
            <p:ph type="body" sz="quarter" idx="3"/>
          </p:nvPr>
        </p:nvSpPr>
        <p:spPr/>
        <p:txBody>
          <a:bodyPr>
            <a:normAutofit lnSpcReduction="10000"/>
          </a:bodyPr>
          <a:lstStyle/>
          <a:p>
            <a:pPr algn="ctr"/>
            <a:r>
              <a:rPr lang="en-US" dirty="0">
                <a:solidFill>
                  <a:srgbClr val="FF0000"/>
                </a:solidFill>
              </a:rPr>
              <a:t>Posture</a:t>
            </a:r>
            <a:r>
              <a:rPr lang="en-US" dirty="0"/>
              <a:t> on Contact &amp; </a:t>
            </a:r>
            <a:r>
              <a:rPr lang="en-US" dirty="0">
                <a:solidFill>
                  <a:srgbClr val="FF0000"/>
                </a:solidFill>
              </a:rPr>
              <a:t>Distance</a:t>
            </a:r>
          </a:p>
        </p:txBody>
      </p:sp>
      <p:sp>
        <p:nvSpPr>
          <p:cNvPr id="8" name="Title 1">
            <a:extLst>
              <a:ext uri="{FF2B5EF4-FFF2-40B4-BE49-F238E27FC236}">
                <a16:creationId xmlns:a16="http://schemas.microsoft.com/office/drawing/2014/main" id="{6CC39378-130F-C34A-90A8-53951E2E33C3}"/>
              </a:ext>
            </a:extLst>
          </p:cNvPr>
          <p:cNvSpPr txBox="1">
            <a:spLocks noGrp="1"/>
          </p:cNvSpPr>
          <p:nvPr>
            <p:ph type="title"/>
          </p:nvPr>
        </p:nvSpPr>
        <p:spPr>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err="1"/>
              <a:t>Tsukahara</a:t>
            </a:r>
            <a:r>
              <a:rPr lang="en-US" dirty="0"/>
              <a:t> #8</a:t>
            </a:r>
          </a:p>
        </p:txBody>
      </p:sp>
      <p:sp>
        <p:nvSpPr>
          <p:cNvPr id="20" name="Text Placeholder 2">
            <a:extLst>
              <a:ext uri="{FF2B5EF4-FFF2-40B4-BE49-F238E27FC236}">
                <a16:creationId xmlns:a16="http://schemas.microsoft.com/office/drawing/2014/main" id="{60C41E96-C42B-524E-B181-8DAE25EBDE36}"/>
              </a:ext>
            </a:extLst>
          </p:cNvPr>
          <p:cNvSpPr txBox="1">
            <a:spLocks noGrp="1"/>
          </p:cNvSpPr>
          <p:nvPr>
            <p:ph type="body" idx="1"/>
          </p:nvPr>
        </p:nvSpPr>
        <p:spPr>
          <a:prstGeom prst="rect">
            <a:avLst/>
          </a:prstGeom>
        </p:spPr>
        <p:txBody>
          <a:bodyPr vert="horz" lIns="91440" tIns="45720" rIns="91440" bIns="45720" rtlCol="0" anchor="b">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rgbClr val="FF0000"/>
                </a:solidFill>
              </a:rPr>
              <a:t>Body Position</a:t>
            </a:r>
            <a:r>
              <a:rPr lang="en-US" dirty="0"/>
              <a:t> in post flight</a:t>
            </a:r>
            <a:endParaRPr lang="en-US" dirty="0">
              <a:solidFill>
                <a:srgbClr val="FF0000"/>
              </a:solidFill>
            </a:endParaRPr>
          </a:p>
        </p:txBody>
      </p:sp>
      <p:pic>
        <p:nvPicPr>
          <p:cNvPr id="9" name="Content Placeholder 8">
            <a:extLst>
              <a:ext uri="{FF2B5EF4-FFF2-40B4-BE49-F238E27FC236}">
                <a16:creationId xmlns:a16="http://schemas.microsoft.com/office/drawing/2014/main" id="{E3EBF2A8-AE0C-D840-AF94-1F96F3DFBD8E}"/>
              </a:ext>
            </a:extLst>
          </p:cNvPr>
          <p:cNvPicPr>
            <a:picLocks noGrp="1" noChangeAspect="1"/>
          </p:cNvPicPr>
          <p:nvPr>
            <p:ph sz="quarter" idx="4"/>
          </p:nvPr>
        </p:nvPicPr>
        <p:blipFill>
          <a:blip r:embed="rId2"/>
          <a:stretch>
            <a:fillRect/>
          </a:stretch>
        </p:blipFill>
        <p:spPr>
          <a:xfrm>
            <a:off x="6618183" y="3132138"/>
            <a:ext cx="4442034" cy="3086100"/>
          </a:xfrm>
        </p:spPr>
      </p:pic>
      <p:pic>
        <p:nvPicPr>
          <p:cNvPr id="6" name="Content Placeholder 5">
            <a:extLst>
              <a:ext uri="{FF2B5EF4-FFF2-40B4-BE49-F238E27FC236}">
                <a16:creationId xmlns:a16="http://schemas.microsoft.com/office/drawing/2014/main" id="{25E96CDB-2BBD-D34A-AD77-CAA4AD868AB7}"/>
              </a:ext>
            </a:extLst>
          </p:cNvPr>
          <p:cNvPicPr>
            <a:picLocks noGrp="1" noChangeAspect="1"/>
          </p:cNvPicPr>
          <p:nvPr>
            <p:ph sz="half" idx="2"/>
          </p:nvPr>
        </p:nvPicPr>
        <p:blipFill>
          <a:blip r:embed="rId3"/>
          <a:stretch>
            <a:fillRect/>
          </a:stretch>
        </p:blipFill>
        <p:spPr>
          <a:xfrm>
            <a:off x="704268" y="3132138"/>
            <a:ext cx="5274838" cy="3086100"/>
          </a:xfrm>
        </p:spPr>
      </p:pic>
    </p:spTree>
    <p:extLst>
      <p:ext uri="{BB962C8B-B14F-4D97-AF65-F5344CB8AC3E}">
        <p14:creationId xmlns:p14="http://schemas.microsoft.com/office/powerpoint/2010/main" val="2437022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07EC763-AF85-2B40-A3FD-BB91BEA7DAE0}"/>
              </a:ext>
            </a:extLst>
          </p:cNvPr>
          <p:cNvSpPr>
            <a:spLocks noGrp="1"/>
          </p:cNvSpPr>
          <p:nvPr>
            <p:ph sz="half" idx="2"/>
          </p:nvPr>
        </p:nvSpPr>
        <p:spPr>
          <a:xfrm>
            <a:off x="685800" y="711200"/>
            <a:ext cx="5311775" cy="5507486"/>
          </a:xfrm>
        </p:spPr>
        <p:txBody>
          <a:bodyPr>
            <a:normAutofit fontScale="92500" lnSpcReduction="20000"/>
          </a:bodyPr>
          <a:lstStyle/>
          <a:p>
            <a:endParaRPr lang="en-US" dirty="0"/>
          </a:p>
          <a:p>
            <a:endParaRPr lang="en-US" dirty="0"/>
          </a:p>
          <a:p>
            <a:endParaRPr lang="en-US" dirty="0"/>
          </a:p>
        </p:txBody>
      </p:sp>
      <p:sp>
        <p:nvSpPr>
          <p:cNvPr id="5" name="Text Placeholder 4">
            <a:extLst>
              <a:ext uri="{FF2B5EF4-FFF2-40B4-BE49-F238E27FC236}">
                <a16:creationId xmlns:a16="http://schemas.microsoft.com/office/drawing/2014/main" id="{1E1837A1-4733-1848-81EC-C87290431F92}"/>
              </a:ext>
            </a:extLst>
          </p:cNvPr>
          <p:cNvSpPr>
            <a:spLocks noGrp="1"/>
          </p:cNvSpPr>
          <p:nvPr>
            <p:ph type="body" sz="quarter" idx="3"/>
          </p:nvPr>
        </p:nvSpPr>
        <p:spPr>
          <a:xfrm>
            <a:off x="6286500" y="711200"/>
            <a:ext cx="5105400" cy="823912"/>
          </a:xfrm>
        </p:spPr>
        <p:txBody>
          <a:bodyPr>
            <a:normAutofit lnSpcReduction="10000"/>
          </a:bodyPr>
          <a:lstStyle/>
          <a:p>
            <a:pPr algn="ctr"/>
            <a:r>
              <a:rPr lang="en-US" b="1" dirty="0" err="1">
                <a:solidFill>
                  <a:srgbClr val="FF0000"/>
                </a:solidFill>
              </a:rPr>
              <a:t>Tsuk</a:t>
            </a:r>
            <a:r>
              <a:rPr lang="en-US" b="1" dirty="0">
                <a:solidFill>
                  <a:srgbClr val="FF0000"/>
                </a:solidFill>
              </a:rPr>
              <a:t> #8 UNOFFICIAL Vetted Deductions Breakdown</a:t>
            </a:r>
          </a:p>
        </p:txBody>
      </p:sp>
      <p:sp>
        <p:nvSpPr>
          <p:cNvPr id="6" name="Content Placeholder 5">
            <a:extLst>
              <a:ext uri="{FF2B5EF4-FFF2-40B4-BE49-F238E27FC236}">
                <a16:creationId xmlns:a16="http://schemas.microsoft.com/office/drawing/2014/main" id="{A118D60E-B269-5C4A-862D-2F8C91793427}"/>
              </a:ext>
            </a:extLst>
          </p:cNvPr>
          <p:cNvSpPr>
            <a:spLocks noGrp="1"/>
          </p:cNvSpPr>
          <p:nvPr>
            <p:ph sz="quarter" idx="4"/>
          </p:nvPr>
        </p:nvSpPr>
        <p:spPr>
          <a:xfrm>
            <a:off x="6172200" y="1676400"/>
            <a:ext cx="5334000" cy="4542285"/>
          </a:xfrm>
        </p:spPr>
        <p:txBody>
          <a:bodyPr>
            <a:normAutofit fontScale="92500" lnSpcReduction="20000"/>
          </a:bodyPr>
          <a:lstStyle/>
          <a:p>
            <a:pPr marL="0" indent="0">
              <a:buNone/>
            </a:pPr>
            <a:r>
              <a:rPr lang="en-US" sz="2400" b="1" dirty="0"/>
              <a:t>Pre Flight Body Position: </a:t>
            </a:r>
            <a:r>
              <a:rPr lang="en-US" sz="2400" b="1" dirty="0">
                <a:solidFill>
                  <a:srgbClr val="FF0000"/>
                </a:solidFill>
              </a:rPr>
              <a:t>.3</a:t>
            </a:r>
          </a:p>
          <a:p>
            <a:pPr marL="0" indent="0">
              <a:buNone/>
            </a:pPr>
            <a:r>
              <a:rPr lang="en-US" sz="2400" b="1" dirty="0"/>
              <a:t>Angle on: </a:t>
            </a:r>
            <a:r>
              <a:rPr lang="en-US" sz="2400" b="1" dirty="0">
                <a:solidFill>
                  <a:srgbClr val="FF0000"/>
                </a:solidFill>
              </a:rPr>
              <a:t>0</a:t>
            </a:r>
          </a:p>
          <a:p>
            <a:pPr marL="0" indent="0">
              <a:buNone/>
            </a:pPr>
            <a:r>
              <a:rPr lang="en-US" sz="2400" b="1" dirty="0"/>
              <a:t>In Support Body Position: </a:t>
            </a:r>
            <a:r>
              <a:rPr lang="en-US" sz="2400" b="1" dirty="0">
                <a:solidFill>
                  <a:srgbClr val="FF0000"/>
                </a:solidFill>
              </a:rPr>
              <a:t>.25</a:t>
            </a:r>
          </a:p>
          <a:p>
            <a:pPr marL="0" indent="0">
              <a:buNone/>
            </a:pPr>
            <a:r>
              <a:rPr lang="en-US" sz="2400" b="1" dirty="0"/>
              <a:t>Angle off: </a:t>
            </a:r>
            <a:r>
              <a:rPr lang="en-US" sz="2400" b="1" dirty="0">
                <a:solidFill>
                  <a:srgbClr val="FF0000"/>
                </a:solidFill>
              </a:rPr>
              <a:t>.2</a:t>
            </a:r>
          </a:p>
          <a:p>
            <a:pPr marL="0" indent="0">
              <a:buNone/>
            </a:pPr>
            <a:r>
              <a:rPr lang="en-US" sz="2400" b="1" dirty="0"/>
              <a:t>Time in Support: </a:t>
            </a:r>
            <a:r>
              <a:rPr lang="en-US" sz="2400" b="1" dirty="0">
                <a:solidFill>
                  <a:srgbClr val="FF0000"/>
                </a:solidFill>
              </a:rPr>
              <a:t>.1</a:t>
            </a:r>
          </a:p>
          <a:p>
            <a:pPr marL="0" indent="0">
              <a:buNone/>
            </a:pPr>
            <a:r>
              <a:rPr lang="en-US" sz="2400" b="1" dirty="0"/>
              <a:t>Height: </a:t>
            </a:r>
            <a:r>
              <a:rPr lang="en-US" sz="2400" b="1" dirty="0">
                <a:solidFill>
                  <a:srgbClr val="FF0000"/>
                </a:solidFill>
              </a:rPr>
              <a:t>.4</a:t>
            </a:r>
          </a:p>
          <a:p>
            <a:pPr marL="0" indent="0">
              <a:buNone/>
            </a:pPr>
            <a:r>
              <a:rPr lang="en-US" sz="2400" b="1" dirty="0"/>
              <a:t>Off Flight Body Position: </a:t>
            </a:r>
            <a:r>
              <a:rPr lang="en-US" sz="2400" b="1" dirty="0">
                <a:solidFill>
                  <a:srgbClr val="FF0000"/>
                </a:solidFill>
              </a:rPr>
              <a:t>.3</a:t>
            </a:r>
          </a:p>
          <a:p>
            <a:pPr marL="0" indent="0">
              <a:buNone/>
            </a:pPr>
            <a:r>
              <a:rPr lang="en-US" sz="2400" b="1" dirty="0"/>
              <a:t>Posture on Landing: </a:t>
            </a:r>
            <a:r>
              <a:rPr lang="en-US" sz="2400" b="1" dirty="0">
                <a:solidFill>
                  <a:srgbClr val="FF0000"/>
                </a:solidFill>
              </a:rPr>
              <a:t>.1</a:t>
            </a:r>
          </a:p>
          <a:p>
            <a:pPr marL="0" indent="0">
              <a:buNone/>
            </a:pPr>
            <a:r>
              <a:rPr lang="en-US" sz="2400" b="1" dirty="0"/>
              <a:t>Landing: </a:t>
            </a:r>
            <a:r>
              <a:rPr lang="en-US" sz="2400" b="1" dirty="0">
                <a:solidFill>
                  <a:srgbClr val="FF0000"/>
                </a:solidFill>
              </a:rPr>
              <a:t>0</a:t>
            </a:r>
          </a:p>
          <a:p>
            <a:pPr marL="0" indent="0">
              <a:buNone/>
            </a:pPr>
            <a:r>
              <a:rPr lang="en-US" sz="2400" b="1" dirty="0"/>
              <a:t>Distance: </a:t>
            </a:r>
            <a:r>
              <a:rPr lang="en-US" sz="2400" b="1" dirty="0">
                <a:solidFill>
                  <a:srgbClr val="FF0000"/>
                </a:solidFill>
              </a:rPr>
              <a:t>.05</a:t>
            </a:r>
          </a:p>
          <a:p>
            <a:pPr marL="0" indent="0">
              <a:buNone/>
            </a:pPr>
            <a:r>
              <a:rPr lang="en-US" sz="2400" b="1" dirty="0"/>
              <a:t>Dynamics: </a:t>
            </a:r>
            <a:r>
              <a:rPr lang="en-US" sz="2400" b="1" dirty="0">
                <a:solidFill>
                  <a:srgbClr val="FF0000"/>
                </a:solidFill>
              </a:rPr>
              <a:t>.2</a:t>
            </a:r>
          </a:p>
          <a:p>
            <a:pPr marL="0" indent="0">
              <a:buNone/>
            </a:pPr>
            <a:r>
              <a:rPr lang="en-US" sz="2400" b="1" dirty="0"/>
              <a:t>Score: </a:t>
            </a:r>
            <a:r>
              <a:rPr lang="en-US" sz="2400" b="1" dirty="0">
                <a:solidFill>
                  <a:srgbClr val="FF0000"/>
                </a:solidFill>
              </a:rPr>
              <a:t>8.1</a:t>
            </a:r>
            <a:endParaRPr lang="en-US" b="1" dirty="0">
              <a:solidFill>
                <a:srgbClr val="FF0000"/>
              </a:solidFill>
            </a:endParaRPr>
          </a:p>
        </p:txBody>
      </p:sp>
      <p:pic>
        <p:nvPicPr>
          <p:cNvPr id="2" name="Tsuk #8.mp4">
            <a:hlinkClick r:id="" action="ppaction://media"/>
            <a:extLst>
              <a:ext uri="{FF2B5EF4-FFF2-40B4-BE49-F238E27FC236}">
                <a16:creationId xmlns:a16="http://schemas.microsoft.com/office/drawing/2014/main" id="{DF9560FA-08A7-F943-8246-40B65F968CB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60400" y="711200"/>
            <a:ext cx="5337175" cy="2992808"/>
          </a:xfrm>
          <a:prstGeom prst="rect">
            <a:avLst/>
          </a:prstGeom>
        </p:spPr>
      </p:pic>
      <p:sp>
        <p:nvSpPr>
          <p:cNvPr id="3" name="TextBox 2">
            <a:extLst>
              <a:ext uri="{FF2B5EF4-FFF2-40B4-BE49-F238E27FC236}">
                <a16:creationId xmlns:a16="http://schemas.microsoft.com/office/drawing/2014/main" id="{FA0F3880-BD00-1840-89AA-8C3599D380A5}"/>
              </a:ext>
            </a:extLst>
          </p:cNvPr>
          <p:cNvSpPr txBox="1"/>
          <p:nvPr/>
        </p:nvSpPr>
        <p:spPr>
          <a:xfrm>
            <a:off x="773112" y="4634544"/>
            <a:ext cx="5311775" cy="1631216"/>
          </a:xfrm>
          <a:prstGeom prst="rect">
            <a:avLst/>
          </a:prstGeom>
          <a:noFill/>
        </p:spPr>
        <p:txBody>
          <a:bodyPr wrap="square" rtlCol="0">
            <a:spAutoFit/>
          </a:bodyPr>
          <a:lstStyle/>
          <a:p>
            <a:r>
              <a:rPr lang="en-US" sz="2000" b="1" dirty="0"/>
              <a:t>Look at the vault again and use the slider to view it in slow motion and study the corresponding  deductions for each phase of the vault.  </a:t>
            </a:r>
            <a:endParaRPr lang="en-US" sz="2000" dirty="0"/>
          </a:p>
          <a:p>
            <a:endParaRPr lang="en-US" sz="2000" b="1" dirty="0"/>
          </a:p>
        </p:txBody>
      </p:sp>
    </p:spTree>
    <p:extLst>
      <p:ext uri="{BB962C8B-B14F-4D97-AF65-F5344CB8AC3E}">
        <p14:creationId xmlns:p14="http://schemas.microsoft.com/office/powerpoint/2010/main" val="264987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0713D-FCE0-1F42-8226-57E484A4B0AD}"/>
              </a:ext>
            </a:extLst>
          </p:cNvPr>
          <p:cNvSpPr>
            <a:spLocks noGrp="1"/>
          </p:cNvSpPr>
          <p:nvPr>
            <p:ph type="title"/>
          </p:nvPr>
        </p:nvSpPr>
        <p:spPr/>
        <p:txBody>
          <a:bodyPr/>
          <a:lstStyle/>
          <a:p>
            <a:r>
              <a:rPr lang="en-US" dirty="0" err="1"/>
              <a:t>Tsukahara</a:t>
            </a:r>
            <a:r>
              <a:rPr lang="en-US" dirty="0"/>
              <a:t> #5</a:t>
            </a:r>
          </a:p>
        </p:txBody>
      </p:sp>
      <p:sp>
        <p:nvSpPr>
          <p:cNvPr id="3" name="Text Placeholder 2">
            <a:extLst>
              <a:ext uri="{FF2B5EF4-FFF2-40B4-BE49-F238E27FC236}">
                <a16:creationId xmlns:a16="http://schemas.microsoft.com/office/drawing/2014/main" id="{16F0AF77-940B-FA41-9E5F-D5F3A2893453}"/>
              </a:ext>
            </a:extLst>
          </p:cNvPr>
          <p:cNvSpPr>
            <a:spLocks noGrp="1"/>
          </p:cNvSpPr>
          <p:nvPr>
            <p:ph type="body" idx="1"/>
          </p:nvPr>
        </p:nvSpPr>
        <p:spPr/>
        <p:txBody>
          <a:bodyPr>
            <a:normAutofit lnSpcReduction="10000"/>
          </a:bodyPr>
          <a:lstStyle/>
          <a:p>
            <a:r>
              <a:rPr lang="en-US" dirty="0" err="1"/>
              <a:t>Tsukahara</a:t>
            </a:r>
            <a:r>
              <a:rPr lang="en-US" dirty="0"/>
              <a:t> #5 – compare to model at right.</a:t>
            </a:r>
          </a:p>
        </p:txBody>
      </p:sp>
      <p:pic>
        <p:nvPicPr>
          <p:cNvPr id="11" name="Tsuk #11.mp4">
            <a:hlinkClick r:id="" action="ppaction://media"/>
            <a:extLst>
              <a:ext uri="{FF2B5EF4-FFF2-40B4-BE49-F238E27FC236}">
                <a16:creationId xmlns:a16="http://schemas.microsoft.com/office/drawing/2014/main" id="{AAE12B1E-9300-B547-934D-812BA27BF026}"/>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6"/>
          <a:stretch>
            <a:fillRect/>
          </a:stretch>
        </p:blipFill>
        <p:spPr>
          <a:xfrm>
            <a:off x="6172200" y="3179763"/>
            <a:ext cx="5334000" cy="2990850"/>
          </a:xfrm>
        </p:spPr>
      </p:pic>
      <p:sp>
        <p:nvSpPr>
          <p:cNvPr id="12" name="Text Placeholder 4">
            <a:extLst>
              <a:ext uri="{FF2B5EF4-FFF2-40B4-BE49-F238E27FC236}">
                <a16:creationId xmlns:a16="http://schemas.microsoft.com/office/drawing/2014/main" id="{5A6D4462-8C90-E64A-A2D6-AEFF24EA1556}"/>
              </a:ext>
            </a:extLst>
          </p:cNvPr>
          <p:cNvSpPr>
            <a:spLocks noGrp="1"/>
          </p:cNvSpPr>
          <p:nvPr>
            <p:ph type="body" sz="quarter" idx="3"/>
          </p:nvPr>
        </p:nvSpPr>
        <p:spPr/>
        <p:txBody>
          <a:bodyPr>
            <a:normAutofit lnSpcReduction="10000"/>
          </a:bodyPr>
          <a:lstStyle/>
          <a:p>
            <a:r>
              <a:rPr lang="en-US" dirty="0" err="1"/>
              <a:t>Tsukahara</a:t>
            </a:r>
            <a:r>
              <a:rPr lang="en-US" dirty="0"/>
              <a:t> #11 MODEL – compare to </a:t>
            </a:r>
            <a:r>
              <a:rPr lang="en-US" dirty="0" err="1"/>
              <a:t>Tsuk</a:t>
            </a:r>
            <a:r>
              <a:rPr lang="en-US" dirty="0"/>
              <a:t> #8 at left</a:t>
            </a:r>
          </a:p>
        </p:txBody>
      </p:sp>
      <p:pic>
        <p:nvPicPr>
          <p:cNvPr id="6" name="Tsuk #5.mp4">
            <a:hlinkClick r:id="" action="ppaction://media"/>
            <a:extLst>
              <a:ext uri="{FF2B5EF4-FFF2-40B4-BE49-F238E27FC236}">
                <a16:creationId xmlns:a16="http://schemas.microsoft.com/office/drawing/2014/main" id="{25543F14-EAE7-8947-8826-B3AB4903525F}"/>
              </a:ext>
            </a:extLst>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685800" y="3186113"/>
            <a:ext cx="5311775" cy="2978150"/>
          </a:xfrm>
        </p:spPr>
      </p:pic>
    </p:spTree>
    <p:extLst>
      <p:ext uri="{BB962C8B-B14F-4D97-AF65-F5344CB8AC3E}">
        <p14:creationId xmlns:p14="http://schemas.microsoft.com/office/powerpoint/2010/main" val="109523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46"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2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1"/>
                </p:tgtEl>
              </p:cMediaNode>
            </p:video>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1"/>
                                        </p:tgtEl>
                                      </p:cBhvr>
                                    </p:cmd>
                                  </p:childTnLst>
                                </p:cTn>
                              </p:par>
                            </p:childTnLst>
                          </p:cTn>
                        </p:par>
                      </p:childTnLst>
                    </p:cTn>
                  </p:par>
                </p:childTnLst>
              </p:cTn>
              <p:nextCondLst>
                <p:cond evt="onClick" delay="0">
                  <p:tgtEl>
                    <p:spTgt spid="11"/>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6F36A-1246-7B40-8940-017C9BCA7E56}"/>
              </a:ext>
            </a:extLst>
          </p:cNvPr>
          <p:cNvSpPr>
            <a:spLocks noGrp="1"/>
          </p:cNvSpPr>
          <p:nvPr>
            <p:ph type="title"/>
          </p:nvPr>
        </p:nvSpPr>
        <p:spPr/>
        <p:txBody>
          <a:bodyPr>
            <a:normAutofit fontScale="90000"/>
          </a:bodyPr>
          <a:lstStyle/>
          <a:p>
            <a:r>
              <a:rPr lang="en-US" dirty="0" err="1"/>
              <a:t>Tsukahara</a:t>
            </a:r>
            <a:r>
              <a:rPr lang="en-US" dirty="0"/>
              <a:t> #5</a:t>
            </a:r>
            <a:br>
              <a:rPr lang="en-US" dirty="0"/>
            </a:br>
            <a:r>
              <a:rPr lang="en-US" dirty="0"/>
              <a:t> </a:t>
            </a:r>
            <a:r>
              <a:rPr lang="en-US" sz="2800" dirty="0"/>
              <a:t>(as is numbered on library </a:t>
            </a:r>
            <a:r>
              <a:rPr lang="en-US" sz="2800" dirty="0" err="1"/>
              <a:t>dvd</a:t>
            </a:r>
            <a:r>
              <a:rPr lang="en-US" sz="2800" dirty="0"/>
              <a:t> to correspond)</a:t>
            </a:r>
            <a:endParaRPr lang="en-US" sz="2800" b="1" dirty="0"/>
          </a:p>
        </p:txBody>
      </p:sp>
      <p:sp>
        <p:nvSpPr>
          <p:cNvPr id="5" name="Text Placeholder 4">
            <a:extLst>
              <a:ext uri="{FF2B5EF4-FFF2-40B4-BE49-F238E27FC236}">
                <a16:creationId xmlns:a16="http://schemas.microsoft.com/office/drawing/2014/main" id="{278B0100-6D95-E54C-8896-EA689666B93D}"/>
              </a:ext>
            </a:extLst>
          </p:cNvPr>
          <p:cNvSpPr>
            <a:spLocks noGrp="1"/>
          </p:cNvSpPr>
          <p:nvPr>
            <p:ph type="body" sz="quarter" idx="3"/>
          </p:nvPr>
        </p:nvSpPr>
        <p:spPr/>
        <p:txBody>
          <a:bodyPr>
            <a:normAutofit/>
          </a:bodyPr>
          <a:lstStyle/>
          <a:p>
            <a:pPr algn="ctr"/>
            <a:r>
              <a:rPr lang="en-US" dirty="0">
                <a:solidFill>
                  <a:srgbClr val="FF0000"/>
                </a:solidFill>
              </a:rPr>
              <a:t>Angle</a:t>
            </a:r>
            <a:r>
              <a:rPr lang="en-US" dirty="0"/>
              <a:t> of Arrival</a:t>
            </a:r>
          </a:p>
        </p:txBody>
      </p:sp>
      <p:sp>
        <p:nvSpPr>
          <p:cNvPr id="14" name="Text Placeholder 2">
            <a:extLst>
              <a:ext uri="{FF2B5EF4-FFF2-40B4-BE49-F238E27FC236}">
                <a16:creationId xmlns:a16="http://schemas.microsoft.com/office/drawing/2014/main" id="{4C9C5AEB-66C1-934F-9AFC-A3A346B19A43}"/>
              </a:ext>
            </a:extLst>
          </p:cNvPr>
          <p:cNvSpPr txBox="1">
            <a:spLocks/>
          </p:cNvSpPr>
          <p:nvPr/>
        </p:nvSpPr>
        <p:spPr>
          <a:xfrm>
            <a:off x="801691" y="2156183"/>
            <a:ext cx="5079991"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t>Pre Flight </a:t>
            </a:r>
            <a:r>
              <a:rPr lang="en-US" dirty="0">
                <a:solidFill>
                  <a:srgbClr val="FF0000"/>
                </a:solidFill>
              </a:rPr>
              <a:t>Body Position</a:t>
            </a:r>
          </a:p>
        </p:txBody>
      </p:sp>
      <p:pic>
        <p:nvPicPr>
          <p:cNvPr id="11" name="Content Placeholder 10">
            <a:extLst>
              <a:ext uri="{FF2B5EF4-FFF2-40B4-BE49-F238E27FC236}">
                <a16:creationId xmlns:a16="http://schemas.microsoft.com/office/drawing/2014/main" id="{E7B51B8C-3B8E-4747-80ED-E5CAAD431BB8}"/>
              </a:ext>
            </a:extLst>
          </p:cNvPr>
          <p:cNvPicPr>
            <a:picLocks noGrp="1" noChangeAspect="1"/>
          </p:cNvPicPr>
          <p:nvPr>
            <p:ph sz="half" idx="2"/>
          </p:nvPr>
        </p:nvPicPr>
        <p:blipFill>
          <a:blip r:embed="rId3"/>
          <a:stretch>
            <a:fillRect/>
          </a:stretch>
        </p:blipFill>
        <p:spPr>
          <a:xfrm>
            <a:off x="888851" y="3132138"/>
            <a:ext cx="4905672" cy="3086100"/>
          </a:xfrm>
        </p:spPr>
      </p:pic>
      <p:pic>
        <p:nvPicPr>
          <p:cNvPr id="13" name="Content Placeholder 12">
            <a:extLst>
              <a:ext uri="{FF2B5EF4-FFF2-40B4-BE49-F238E27FC236}">
                <a16:creationId xmlns:a16="http://schemas.microsoft.com/office/drawing/2014/main" id="{2A487016-F082-304A-8685-C0A902CFC569}"/>
              </a:ext>
            </a:extLst>
          </p:cNvPr>
          <p:cNvPicPr>
            <a:picLocks noGrp="1" noChangeAspect="1"/>
          </p:cNvPicPr>
          <p:nvPr>
            <p:ph sz="quarter" idx="4"/>
          </p:nvPr>
        </p:nvPicPr>
        <p:blipFill>
          <a:blip r:embed="rId4"/>
          <a:stretch>
            <a:fillRect/>
          </a:stretch>
        </p:blipFill>
        <p:spPr>
          <a:xfrm>
            <a:off x="6387590" y="3132138"/>
            <a:ext cx="4903219" cy="3086100"/>
          </a:xfrm>
        </p:spPr>
      </p:pic>
    </p:spTree>
    <p:extLst>
      <p:ext uri="{BB962C8B-B14F-4D97-AF65-F5344CB8AC3E}">
        <p14:creationId xmlns:p14="http://schemas.microsoft.com/office/powerpoint/2010/main" val="3805587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FD081-74A4-6E4F-B1C1-4B355973A471}"/>
              </a:ext>
            </a:extLst>
          </p:cNvPr>
          <p:cNvSpPr>
            <a:spLocks noGrp="1"/>
          </p:cNvSpPr>
          <p:nvPr>
            <p:ph type="title"/>
          </p:nvPr>
        </p:nvSpPr>
        <p:spPr/>
        <p:txBody>
          <a:bodyPr/>
          <a:lstStyle/>
          <a:p>
            <a:r>
              <a:rPr lang="en-US" dirty="0" err="1"/>
              <a:t>Tsukahara</a:t>
            </a:r>
            <a:r>
              <a:rPr lang="en-US" dirty="0"/>
              <a:t> #5</a:t>
            </a:r>
          </a:p>
        </p:txBody>
      </p:sp>
      <p:sp>
        <p:nvSpPr>
          <p:cNvPr id="5" name="Text Placeholder 4">
            <a:extLst>
              <a:ext uri="{FF2B5EF4-FFF2-40B4-BE49-F238E27FC236}">
                <a16:creationId xmlns:a16="http://schemas.microsoft.com/office/drawing/2014/main" id="{3BEA31E2-1984-2347-8F25-FB7A57B4B3BD}"/>
              </a:ext>
            </a:extLst>
          </p:cNvPr>
          <p:cNvSpPr>
            <a:spLocks noGrp="1"/>
          </p:cNvSpPr>
          <p:nvPr>
            <p:ph type="body" sz="quarter" idx="3"/>
          </p:nvPr>
        </p:nvSpPr>
        <p:spPr/>
        <p:txBody>
          <a:bodyPr>
            <a:normAutofit fontScale="92500"/>
          </a:bodyPr>
          <a:lstStyle/>
          <a:p>
            <a:pPr algn="ctr"/>
            <a:r>
              <a:rPr lang="en-US" dirty="0">
                <a:solidFill>
                  <a:srgbClr val="FF0000"/>
                </a:solidFill>
              </a:rPr>
              <a:t>Angle off </a:t>
            </a:r>
            <a:r>
              <a:rPr lang="en-US" dirty="0"/>
              <a:t>the Table and corresponding Time in Support</a:t>
            </a:r>
          </a:p>
        </p:txBody>
      </p:sp>
      <p:sp>
        <p:nvSpPr>
          <p:cNvPr id="12" name="Text Placeholder 2">
            <a:extLst>
              <a:ext uri="{FF2B5EF4-FFF2-40B4-BE49-F238E27FC236}">
                <a16:creationId xmlns:a16="http://schemas.microsoft.com/office/drawing/2014/main" id="{9E9028EA-B680-9746-A85C-29C153822A0F}"/>
              </a:ext>
            </a:extLst>
          </p:cNvPr>
          <p:cNvSpPr txBox="1">
            <a:spLocks/>
          </p:cNvSpPr>
          <p:nvPr/>
        </p:nvSpPr>
        <p:spPr>
          <a:xfrm>
            <a:off x="1066809" y="2336202"/>
            <a:ext cx="5079991"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solidFill>
                  <a:srgbClr val="FF0000"/>
                </a:solidFill>
              </a:rPr>
              <a:t>Body Position </a:t>
            </a:r>
            <a:r>
              <a:rPr lang="en-US" dirty="0"/>
              <a:t>in Support</a:t>
            </a:r>
          </a:p>
        </p:txBody>
      </p:sp>
      <p:pic>
        <p:nvPicPr>
          <p:cNvPr id="7" name="Content Placeholder 6">
            <a:extLst>
              <a:ext uri="{FF2B5EF4-FFF2-40B4-BE49-F238E27FC236}">
                <a16:creationId xmlns:a16="http://schemas.microsoft.com/office/drawing/2014/main" id="{24DA2DA2-E8DB-8D48-B0E8-CC9C42F69058}"/>
              </a:ext>
            </a:extLst>
          </p:cNvPr>
          <p:cNvPicPr>
            <a:picLocks noGrp="1" noChangeAspect="1"/>
          </p:cNvPicPr>
          <p:nvPr>
            <p:ph sz="quarter" idx="4"/>
          </p:nvPr>
        </p:nvPicPr>
        <p:blipFill>
          <a:blip r:embed="rId3"/>
          <a:stretch>
            <a:fillRect/>
          </a:stretch>
        </p:blipFill>
        <p:spPr>
          <a:xfrm>
            <a:off x="6460097" y="3132138"/>
            <a:ext cx="4758205" cy="3086100"/>
          </a:xfrm>
        </p:spPr>
      </p:pic>
      <p:pic>
        <p:nvPicPr>
          <p:cNvPr id="8" name="Content Placeholder 7">
            <a:extLst>
              <a:ext uri="{FF2B5EF4-FFF2-40B4-BE49-F238E27FC236}">
                <a16:creationId xmlns:a16="http://schemas.microsoft.com/office/drawing/2014/main" id="{D2BED88C-7361-B848-A5E6-6E3D10695DCE}"/>
              </a:ext>
            </a:extLst>
          </p:cNvPr>
          <p:cNvPicPr>
            <a:picLocks noGrp="1" noChangeAspect="1"/>
          </p:cNvPicPr>
          <p:nvPr>
            <p:ph sz="half" idx="2"/>
          </p:nvPr>
        </p:nvPicPr>
        <p:blipFill>
          <a:blip r:embed="rId4"/>
          <a:stretch>
            <a:fillRect/>
          </a:stretch>
        </p:blipFill>
        <p:spPr>
          <a:xfrm>
            <a:off x="950100" y="3132138"/>
            <a:ext cx="4783174" cy="3086100"/>
          </a:xfrm>
        </p:spPr>
      </p:pic>
    </p:spTree>
    <p:extLst>
      <p:ext uri="{BB962C8B-B14F-4D97-AF65-F5344CB8AC3E}">
        <p14:creationId xmlns:p14="http://schemas.microsoft.com/office/powerpoint/2010/main" val="3777773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3C5D8C1-BF7C-2648-AA79-0D8D81C09C6E}"/>
              </a:ext>
            </a:extLst>
          </p:cNvPr>
          <p:cNvSpPr>
            <a:spLocks noGrp="1"/>
          </p:cNvSpPr>
          <p:nvPr>
            <p:ph type="body" sz="quarter" idx="3"/>
          </p:nvPr>
        </p:nvSpPr>
        <p:spPr>
          <a:xfrm>
            <a:off x="6412942" y="1929565"/>
            <a:ext cx="5105400" cy="823912"/>
          </a:xfrm>
        </p:spPr>
        <p:txBody>
          <a:bodyPr>
            <a:normAutofit fontScale="70000" lnSpcReduction="20000"/>
          </a:bodyPr>
          <a:lstStyle/>
          <a:p>
            <a:pPr algn="ctr"/>
            <a:r>
              <a:rPr lang="en-US" dirty="0">
                <a:solidFill>
                  <a:srgbClr val="FF0000"/>
                </a:solidFill>
              </a:rPr>
              <a:t>Height Achieved </a:t>
            </a:r>
            <a:r>
              <a:rPr lang="en-US" dirty="0"/>
              <a:t>(compare red line to green line after lining up blue table height line for accurate comparison.</a:t>
            </a:r>
          </a:p>
        </p:txBody>
      </p:sp>
      <p:sp>
        <p:nvSpPr>
          <p:cNvPr id="8" name="Title 1">
            <a:extLst>
              <a:ext uri="{FF2B5EF4-FFF2-40B4-BE49-F238E27FC236}">
                <a16:creationId xmlns:a16="http://schemas.microsoft.com/office/drawing/2014/main" id="{EBCE98D0-F23B-5048-BBB1-3C466D091147}"/>
              </a:ext>
            </a:extLst>
          </p:cNvPr>
          <p:cNvSpPr txBox="1">
            <a:spLocks noGrp="1"/>
          </p:cNvSpPr>
          <p:nvPr>
            <p:ph type="title"/>
          </p:nvPr>
        </p:nvSpPr>
        <p:spPr>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err="1"/>
              <a:t>Tsukahara</a:t>
            </a:r>
            <a:r>
              <a:rPr lang="en-US" dirty="0"/>
              <a:t> #5</a:t>
            </a:r>
          </a:p>
        </p:txBody>
      </p:sp>
      <p:sp>
        <p:nvSpPr>
          <p:cNvPr id="22" name="Text Placeholder 2">
            <a:extLst>
              <a:ext uri="{FF2B5EF4-FFF2-40B4-BE49-F238E27FC236}">
                <a16:creationId xmlns:a16="http://schemas.microsoft.com/office/drawing/2014/main" id="{40FAC0E4-2C40-3C49-980E-02A26F17C9A9}"/>
              </a:ext>
            </a:extLst>
          </p:cNvPr>
          <p:cNvSpPr txBox="1">
            <a:spLocks noGrp="1"/>
          </p:cNvSpPr>
          <p:nvPr>
            <p:ph type="body" idx="1"/>
          </p:nvPr>
        </p:nvSpPr>
        <p:spPr>
          <a:xfrm>
            <a:off x="893064" y="1993483"/>
            <a:ext cx="5079991" cy="823912"/>
          </a:xfrm>
          <a:prstGeom prst="rect">
            <a:avLst/>
          </a:prstGeom>
        </p:spPr>
        <p:txBody>
          <a:bodyPr vert="horz" lIns="91440" tIns="45720" rIns="91440" bIns="45720" rtlCol="0" anchor="b">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rgbClr val="FF0000"/>
                </a:solidFill>
              </a:rPr>
              <a:t>Height Baseline</a:t>
            </a:r>
            <a:r>
              <a:rPr lang="en-US" dirty="0"/>
              <a:t> (measured from table to center of gravity when inverted at moment of repulsion.</a:t>
            </a:r>
          </a:p>
        </p:txBody>
      </p:sp>
      <p:pic>
        <p:nvPicPr>
          <p:cNvPr id="11" name="Content Placeholder 10">
            <a:extLst>
              <a:ext uri="{FF2B5EF4-FFF2-40B4-BE49-F238E27FC236}">
                <a16:creationId xmlns:a16="http://schemas.microsoft.com/office/drawing/2014/main" id="{8953B566-E92A-644A-922E-5EA4A7AE7CD5}"/>
              </a:ext>
            </a:extLst>
          </p:cNvPr>
          <p:cNvPicPr>
            <a:picLocks noGrp="1" noChangeAspect="1"/>
          </p:cNvPicPr>
          <p:nvPr>
            <p:ph sz="half" idx="2"/>
          </p:nvPr>
        </p:nvPicPr>
        <p:blipFill>
          <a:blip r:embed="rId3"/>
          <a:stretch>
            <a:fillRect/>
          </a:stretch>
        </p:blipFill>
        <p:spPr>
          <a:xfrm>
            <a:off x="904849" y="3132138"/>
            <a:ext cx="4873677" cy="3086100"/>
          </a:xfrm>
        </p:spPr>
      </p:pic>
      <p:pic>
        <p:nvPicPr>
          <p:cNvPr id="13" name="Content Placeholder 12">
            <a:extLst>
              <a:ext uri="{FF2B5EF4-FFF2-40B4-BE49-F238E27FC236}">
                <a16:creationId xmlns:a16="http://schemas.microsoft.com/office/drawing/2014/main" id="{AB134166-369F-304B-8529-1EADF5D02A81}"/>
              </a:ext>
            </a:extLst>
          </p:cNvPr>
          <p:cNvPicPr>
            <a:picLocks noGrp="1" noChangeAspect="1"/>
          </p:cNvPicPr>
          <p:nvPr>
            <p:ph sz="quarter" idx="4"/>
          </p:nvPr>
        </p:nvPicPr>
        <p:blipFill>
          <a:blip r:embed="rId4"/>
          <a:stretch>
            <a:fillRect/>
          </a:stretch>
        </p:blipFill>
        <p:spPr>
          <a:xfrm>
            <a:off x="6402116" y="3132138"/>
            <a:ext cx="4874167" cy="3086100"/>
          </a:xfrm>
        </p:spPr>
      </p:pic>
    </p:spTree>
    <p:extLst>
      <p:ext uri="{BB962C8B-B14F-4D97-AF65-F5344CB8AC3E}">
        <p14:creationId xmlns:p14="http://schemas.microsoft.com/office/powerpoint/2010/main" val="3932715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41E08B-5392-514C-9B3B-6964D63DC535}"/>
              </a:ext>
            </a:extLst>
          </p:cNvPr>
          <p:cNvSpPr>
            <a:spLocks noGrp="1"/>
          </p:cNvSpPr>
          <p:nvPr>
            <p:ph type="body" sz="quarter" idx="3"/>
          </p:nvPr>
        </p:nvSpPr>
        <p:spPr/>
        <p:txBody>
          <a:bodyPr>
            <a:normAutofit lnSpcReduction="10000"/>
          </a:bodyPr>
          <a:lstStyle/>
          <a:p>
            <a:pPr algn="ctr"/>
            <a:r>
              <a:rPr lang="en-US" dirty="0">
                <a:solidFill>
                  <a:srgbClr val="FF0000"/>
                </a:solidFill>
              </a:rPr>
              <a:t>Posture</a:t>
            </a:r>
            <a:r>
              <a:rPr lang="en-US" dirty="0"/>
              <a:t> on Contact &amp; </a:t>
            </a:r>
            <a:r>
              <a:rPr lang="en-US" dirty="0">
                <a:solidFill>
                  <a:srgbClr val="FF0000"/>
                </a:solidFill>
              </a:rPr>
              <a:t>Distance</a:t>
            </a:r>
          </a:p>
        </p:txBody>
      </p:sp>
      <p:sp>
        <p:nvSpPr>
          <p:cNvPr id="8" name="Title 1">
            <a:extLst>
              <a:ext uri="{FF2B5EF4-FFF2-40B4-BE49-F238E27FC236}">
                <a16:creationId xmlns:a16="http://schemas.microsoft.com/office/drawing/2014/main" id="{6CC39378-130F-C34A-90A8-53951E2E33C3}"/>
              </a:ext>
            </a:extLst>
          </p:cNvPr>
          <p:cNvSpPr txBox="1">
            <a:spLocks noGrp="1"/>
          </p:cNvSpPr>
          <p:nvPr>
            <p:ph type="title"/>
          </p:nvPr>
        </p:nvSpPr>
        <p:spPr>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err="1"/>
              <a:t>Tsukahara</a:t>
            </a:r>
            <a:r>
              <a:rPr lang="en-US" dirty="0"/>
              <a:t> #5</a:t>
            </a:r>
          </a:p>
        </p:txBody>
      </p:sp>
      <p:sp>
        <p:nvSpPr>
          <p:cNvPr id="20" name="Text Placeholder 2">
            <a:extLst>
              <a:ext uri="{FF2B5EF4-FFF2-40B4-BE49-F238E27FC236}">
                <a16:creationId xmlns:a16="http://schemas.microsoft.com/office/drawing/2014/main" id="{60C41E96-C42B-524E-B181-8DAE25EBDE36}"/>
              </a:ext>
            </a:extLst>
          </p:cNvPr>
          <p:cNvSpPr txBox="1">
            <a:spLocks noGrp="1"/>
          </p:cNvSpPr>
          <p:nvPr>
            <p:ph type="body" idx="1"/>
          </p:nvPr>
        </p:nvSpPr>
        <p:spPr>
          <a:prstGeom prst="rect">
            <a:avLst/>
          </a:prstGeom>
        </p:spPr>
        <p:txBody>
          <a:bodyPr vert="horz" lIns="91440" tIns="45720" rIns="91440" bIns="45720" rtlCol="0" anchor="b">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rgbClr val="FF0000"/>
                </a:solidFill>
              </a:rPr>
              <a:t>Body Position</a:t>
            </a:r>
            <a:r>
              <a:rPr lang="en-US" dirty="0"/>
              <a:t> in post flight</a:t>
            </a:r>
            <a:endParaRPr lang="en-US" dirty="0">
              <a:solidFill>
                <a:srgbClr val="FF0000"/>
              </a:solidFill>
            </a:endParaRPr>
          </a:p>
        </p:txBody>
      </p:sp>
      <p:pic>
        <p:nvPicPr>
          <p:cNvPr id="13" name="Content Placeholder 12">
            <a:extLst>
              <a:ext uri="{FF2B5EF4-FFF2-40B4-BE49-F238E27FC236}">
                <a16:creationId xmlns:a16="http://schemas.microsoft.com/office/drawing/2014/main" id="{B0255C0A-88C7-A942-8942-94F443520094}"/>
              </a:ext>
            </a:extLst>
          </p:cNvPr>
          <p:cNvPicPr>
            <a:picLocks noGrp="1" noChangeAspect="1"/>
          </p:cNvPicPr>
          <p:nvPr>
            <p:ph sz="quarter" idx="4"/>
          </p:nvPr>
        </p:nvPicPr>
        <p:blipFill>
          <a:blip r:embed="rId3"/>
          <a:stretch>
            <a:fillRect/>
          </a:stretch>
        </p:blipFill>
        <p:spPr>
          <a:xfrm>
            <a:off x="6604842" y="3132138"/>
            <a:ext cx="4468716" cy="3086100"/>
          </a:xfrm>
        </p:spPr>
      </p:pic>
      <p:pic>
        <p:nvPicPr>
          <p:cNvPr id="6" name="Content Placeholder 5">
            <a:extLst>
              <a:ext uri="{FF2B5EF4-FFF2-40B4-BE49-F238E27FC236}">
                <a16:creationId xmlns:a16="http://schemas.microsoft.com/office/drawing/2014/main" id="{FD9CD932-DCF8-FE4F-B736-16CC2E713D3B}"/>
              </a:ext>
            </a:extLst>
          </p:cNvPr>
          <p:cNvPicPr>
            <a:picLocks noGrp="1" noChangeAspect="1"/>
          </p:cNvPicPr>
          <p:nvPr>
            <p:ph sz="half" idx="2"/>
          </p:nvPr>
        </p:nvPicPr>
        <p:blipFill>
          <a:blip r:embed="rId4"/>
          <a:stretch>
            <a:fillRect/>
          </a:stretch>
        </p:blipFill>
        <p:spPr>
          <a:xfrm>
            <a:off x="910470" y="3132138"/>
            <a:ext cx="4862434" cy="3086100"/>
          </a:xfrm>
        </p:spPr>
      </p:pic>
    </p:spTree>
    <p:extLst>
      <p:ext uri="{BB962C8B-B14F-4D97-AF65-F5344CB8AC3E}">
        <p14:creationId xmlns:p14="http://schemas.microsoft.com/office/powerpoint/2010/main" val="4233297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07EC763-AF85-2B40-A3FD-BB91BEA7DAE0}"/>
              </a:ext>
            </a:extLst>
          </p:cNvPr>
          <p:cNvSpPr>
            <a:spLocks noGrp="1"/>
          </p:cNvSpPr>
          <p:nvPr>
            <p:ph sz="half" idx="2"/>
          </p:nvPr>
        </p:nvSpPr>
        <p:spPr>
          <a:xfrm>
            <a:off x="685800" y="711200"/>
            <a:ext cx="5311775" cy="5507486"/>
          </a:xfrm>
        </p:spPr>
        <p:txBody>
          <a:bodyPr>
            <a:normAutofit fontScale="92500" lnSpcReduction="20000"/>
          </a:bodyPr>
          <a:lstStyle/>
          <a:p>
            <a:endParaRPr lang="en-US" dirty="0"/>
          </a:p>
          <a:p>
            <a:endParaRPr lang="en-US" dirty="0"/>
          </a:p>
          <a:p>
            <a:endParaRPr lang="en-US" dirty="0"/>
          </a:p>
        </p:txBody>
      </p:sp>
      <p:sp>
        <p:nvSpPr>
          <p:cNvPr id="5" name="Text Placeholder 4">
            <a:extLst>
              <a:ext uri="{FF2B5EF4-FFF2-40B4-BE49-F238E27FC236}">
                <a16:creationId xmlns:a16="http://schemas.microsoft.com/office/drawing/2014/main" id="{1E1837A1-4733-1848-81EC-C87290431F92}"/>
              </a:ext>
            </a:extLst>
          </p:cNvPr>
          <p:cNvSpPr>
            <a:spLocks noGrp="1"/>
          </p:cNvSpPr>
          <p:nvPr>
            <p:ph type="body" sz="quarter" idx="3"/>
          </p:nvPr>
        </p:nvSpPr>
        <p:spPr>
          <a:xfrm>
            <a:off x="6286500" y="711200"/>
            <a:ext cx="5105400" cy="823912"/>
          </a:xfrm>
        </p:spPr>
        <p:txBody>
          <a:bodyPr>
            <a:normAutofit lnSpcReduction="10000"/>
          </a:bodyPr>
          <a:lstStyle/>
          <a:p>
            <a:pPr algn="ctr"/>
            <a:r>
              <a:rPr lang="en-US" b="1" dirty="0" err="1">
                <a:solidFill>
                  <a:srgbClr val="FF0000"/>
                </a:solidFill>
              </a:rPr>
              <a:t>Tsuk</a:t>
            </a:r>
            <a:r>
              <a:rPr lang="en-US" b="1" dirty="0">
                <a:solidFill>
                  <a:srgbClr val="FF0000"/>
                </a:solidFill>
              </a:rPr>
              <a:t> #5 UNOFFICIAL Vetted Deductions Breakdown</a:t>
            </a:r>
          </a:p>
        </p:txBody>
      </p:sp>
      <p:sp>
        <p:nvSpPr>
          <p:cNvPr id="6" name="Content Placeholder 5">
            <a:extLst>
              <a:ext uri="{FF2B5EF4-FFF2-40B4-BE49-F238E27FC236}">
                <a16:creationId xmlns:a16="http://schemas.microsoft.com/office/drawing/2014/main" id="{A118D60E-B269-5C4A-862D-2F8C91793427}"/>
              </a:ext>
            </a:extLst>
          </p:cNvPr>
          <p:cNvSpPr>
            <a:spLocks noGrp="1"/>
          </p:cNvSpPr>
          <p:nvPr>
            <p:ph sz="quarter" idx="4"/>
          </p:nvPr>
        </p:nvSpPr>
        <p:spPr>
          <a:xfrm>
            <a:off x="6172200" y="1676400"/>
            <a:ext cx="5334000" cy="4542285"/>
          </a:xfrm>
        </p:spPr>
        <p:txBody>
          <a:bodyPr>
            <a:normAutofit fontScale="92500" lnSpcReduction="20000"/>
          </a:bodyPr>
          <a:lstStyle/>
          <a:p>
            <a:pPr marL="0" indent="0">
              <a:buNone/>
            </a:pPr>
            <a:r>
              <a:rPr lang="en-US" sz="2400" b="1" dirty="0"/>
              <a:t>Pre Flight Body Position: </a:t>
            </a:r>
            <a:r>
              <a:rPr lang="en-US" sz="2400" b="1" dirty="0">
                <a:solidFill>
                  <a:srgbClr val="FF0000"/>
                </a:solidFill>
              </a:rPr>
              <a:t>.3</a:t>
            </a:r>
          </a:p>
          <a:p>
            <a:pPr marL="0" indent="0">
              <a:buNone/>
            </a:pPr>
            <a:r>
              <a:rPr lang="en-US" sz="2400" b="1" dirty="0"/>
              <a:t>Angle on: </a:t>
            </a:r>
            <a:r>
              <a:rPr lang="en-US" sz="2400" b="1" dirty="0">
                <a:solidFill>
                  <a:srgbClr val="FF0000"/>
                </a:solidFill>
              </a:rPr>
              <a:t>0</a:t>
            </a:r>
          </a:p>
          <a:p>
            <a:pPr marL="0" indent="0">
              <a:buNone/>
            </a:pPr>
            <a:r>
              <a:rPr lang="en-US" sz="2400" b="1" dirty="0"/>
              <a:t>In Support Body Position: </a:t>
            </a:r>
            <a:r>
              <a:rPr lang="en-US" sz="2400" b="1" dirty="0">
                <a:solidFill>
                  <a:srgbClr val="FF0000"/>
                </a:solidFill>
              </a:rPr>
              <a:t>.2</a:t>
            </a:r>
          </a:p>
          <a:p>
            <a:pPr marL="0" indent="0">
              <a:buNone/>
            </a:pPr>
            <a:r>
              <a:rPr lang="en-US" sz="2400" b="1" dirty="0"/>
              <a:t>Angle off: </a:t>
            </a:r>
            <a:r>
              <a:rPr lang="en-US" sz="2400" b="1" dirty="0">
                <a:solidFill>
                  <a:srgbClr val="FF0000"/>
                </a:solidFill>
              </a:rPr>
              <a:t>.1</a:t>
            </a:r>
          </a:p>
          <a:p>
            <a:pPr marL="0" indent="0">
              <a:buNone/>
            </a:pPr>
            <a:r>
              <a:rPr lang="en-US" sz="2400" b="1" dirty="0"/>
              <a:t>Time in Support: </a:t>
            </a:r>
            <a:r>
              <a:rPr lang="en-US" sz="2400" b="1" dirty="0">
                <a:solidFill>
                  <a:srgbClr val="FF0000"/>
                </a:solidFill>
              </a:rPr>
              <a:t>.1</a:t>
            </a:r>
          </a:p>
          <a:p>
            <a:pPr marL="0" indent="0">
              <a:buNone/>
            </a:pPr>
            <a:r>
              <a:rPr lang="en-US" sz="2400" b="1" dirty="0"/>
              <a:t>Height: </a:t>
            </a:r>
            <a:r>
              <a:rPr lang="en-US" sz="2400" b="1" dirty="0">
                <a:solidFill>
                  <a:srgbClr val="FF0000"/>
                </a:solidFill>
              </a:rPr>
              <a:t>.25</a:t>
            </a:r>
          </a:p>
          <a:p>
            <a:pPr marL="0" indent="0">
              <a:buNone/>
            </a:pPr>
            <a:r>
              <a:rPr lang="en-US" sz="2400" b="1" dirty="0"/>
              <a:t>Off Flight Body Position: </a:t>
            </a:r>
            <a:r>
              <a:rPr lang="en-US" sz="2400" b="1" dirty="0">
                <a:solidFill>
                  <a:srgbClr val="FF0000"/>
                </a:solidFill>
              </a:rPr>
              <a:t>.3</a:t>
            </a:r>
          </a:p>
          <a:p>
            <a:pPr marL="0" indent="0">
              <a:buNone/>
            </a:pPr>
            <a:r>
              <a:rPr lang="en-US" sz="2400" b="1" dirty="0"/>
              <a:t>Posture on Landing: </a:t>
            </a:r>
            <a:r>
              <a:rPr lang="en-US" sz="2400" b="1" dirty="0">
                <a:solidFill>
                  <a:srgbClr val="FF0000"/>
                </a:solidFill>
              </a:rPr>
              <a:t>.05</a:t>
            </a:r>
          </a:p>
          <a:p>
            <a:pPr marL="0" indent="0">
              <a:buNone/>
            </a:pPr>
            <a:r>
              <a:rPr lang="en-US" sz="2400" b="1" dirty="0"/>
              <a:t>Landing: </a:t>
            </a:r>
            <a:r>
              <a:rPr lang="en-US" sz="2400" b="1" dirty="0">
                <a:solidFill>
                  <a:srgbClr val="FF0000"/>
                </a:solidFill>
              </a:rPr>
              <a:t>0</a:t>
            </a:r>
          </a:p>
          <a:p>
            <a:pPr marL="0" indent="0">
              <a:buNone/>
            </a:pPr>
            <a:r>
              <a:rPr lang="en-US" sz="2400" b="1" dirty="0"/>
              <a:t>Distance: </a:t>
            </a:r>
            <a:r>
              <a:rPr lang="en-US" sz="2400" b="1" dirty="0">
                <a:solidFill>
                  <a:srgbClr val="FF0000"/>
                </a:solidFill>
              </a:rPr>
              <a:t>.15</a:t>
            </a:r>
          </a:p>
          <a:p>
            <a:pPr marL="0" indent="0">
              <a:buNone/>
            </a:pPr>
            <a:r>
              <a:rPr lang="en-US" sz="2400" b="1" dirty="0"/>
              <a:t>Dynamics: </a:t>
            </a:r>
            <a:r>
              <a:rPr lang="en-US" sz="2400" b="1" dirty="0">
                <a:solidFill>
                  <a:srgbClr val="FF0000"/>
                </a:solidFill>
              </a:rPr>
              <a:t>.2</a:t>
            </a:r>
          </a:p>
          <a:p>
            <a:pPr marL="0" indent="0">
              <a:buNone/>
            </a:pPr>
            <a:r>
              <a:rPr lang="en-US" sz="2400" b="1" dirty="0"/>
              <a:t>Score: </a:t>
            </a:r>
            <a:r>
              <a:rPr lang="en-US" sz="2400" b="1" dirty="0">
                <a:solidFill>
                  <a:srgbClr val="FF0000"/>
                </a:solidFill>
              </a:rPr>
              <a:t>8.35</a:t>
            </a:r>
            <a:endParaRPr lang="en-US" b="1" dirty="0">
              <a:solidFill>
                <a:srgbClr val="FF0000"/>
              </a:solidFill>
            </a:endParaRPr>
          </a:p>
        </p:txBody>
      </p:sp>
      <p:pic>
        <p:nvPicPr>
          <p:cNvPr id="2" name="Tsuk #5.mp4">
            <a:hlinkClick r:id="" action="ppaction://media"/>
            <a:extLst>
              <a:ext uri="{FF2B5EF4-FFF2-40B4-BE49-F238E27FC236}">
                <a16:creationId xmlns:a16="http://schemas.microsoft.com/office/drawing/2014/main" id="{094EF60E-61D9-A348-A8C8-1C6B7B6FA3F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6875" y="830705"/>
            <a:ext cx="5335353" cy="2991787"/>
          </a:xfrm>
          <a:prstGeom prst="rect">
            <a:avLst/>
          </a:prstGeom>
        </p:spPr>
      </p:pic>
      <p:sp>
        <p:nvSpPr>
          <p:cNvPr id="3" name="TextBox 2">
            <a:extLst>
              <a:ext uri="{FF2B5EF4-FFF2-40B4-BE49-F238E27FC236}">
                <a16:creationId xmlns:a16="http://schemas.microsoft.com/office/drawing/2014/main" id="{5E7A2F0F-203F-BB46-AD9B-3D730C39833F}"/>
              </a:ext>
            </a:extLst>
          </p:cNvPr>
          <p:cNvSpPr txBox="1"/>
          <p:nvPr/>
        </p:nvSpPr>
        <p:spPr>
          <a:xfrm>
            <a:off x="511175" y="4703856"/>
            <a:ext cx="5335353" cy="1323439"/>
          </a:xfrm>
          <a:prstGeom prst="rect">
            <a:avLst/>
          </a:prstGeom>
          <a:noFill/>
        </p:spPr>
        <p:txBody>
          <a:bodyPr wrap="square" rtlCol="0">
            <a:spAutoFit/>
          </a:bodyPr>
          <a:lstStyle/>
          <a:p>
            <a:r>
              <a:rPr lang="en-US" sz="2000" b="1" dirty="0"/>
              <a:t>Look at the vault again and use the slider to view it in slow motion and study the corresponding  deductions for each phase of the vault.  </a:t>
            </a:r>
          </a:p>
        </p:txBody>
      </p:sp>
    </p:spTree>
    <p:extLst>
      <p:ext uri="{BB962C8B-B14F-4D97-AF65-F5344CB8AC3E}">
        <p14:creationId xmlns:p14="http://schemas.microsoft.com/office/powerpoint/2010/main" val="272647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A965A3B-7259-054E-945A-C28EAC73E5E0}"/>
              </a:ext>
            </a:extLst>
          </p:cNvPr>
          <p:cNvSpPr>
            <a:spLocks noGrp="1"/>
          </p:cNvSpPr>
          <p:nvPr>
            <p:ph type="body" sz="quarter" idx="3"/>
          </p:nvPr>
        </p:nvSpPr>
        <p:spPr>
          <a:xfrm>
            <a:off x="2142940" y="197279"/>
            <a:ext cx="8838727" cy="711798"/>
          </a:xfrm>
        </p:spPr>
        <p:txBody>
          <a:bodyPr>
            <a:normAutofit/>
          </a:bodyPr>
          <a:lstStyle/>
          <a:p>
            <a:r>
              <a:rPr lang="en-US" sz="3200" b="1" dirty="0"/>
              <a:t>Current </a:t>
            </a:r>
            <a:r>
              <a:rPr lang="en-US" sz="3200" b="1" dirty="0" err="1"/>
              <a:t>Tsukahara</a:t>
            </a:r>
            <a:r>
              <a:rPr lang="en-US" sz="3200" b="1" dirty="0"/>
              <a:t> MODEL (NOT a 10.0!)</a:t>
            </a:r>
          </a:p>
        </p:txBody>
      </p:sp>
      <p:sp>
        <p:nvSpPr>
          <p:cNvPr id="8" name="Text Placeholder 2">
            <a:extLst>
              <a:ext uri="{FF2B5EF4-FFF2-40B4-BE49-F238E27FC236}">
                <a16:creationId xmlns:a16="http://schemas.microsoft.com/office/drawing/2014/main" id="{E0D142A3-C927-464C-9498-9B806CE27C32}"/>
              </a:ext>
            </a:extLst>
          </p:cNvPr>
          <p:cNvSpPr txBox="1">
            <a:spLocks/>
          </p:cNvSpPr>
          <p:nvPr/>
        </p:nvSpPr>
        <p:spPr>
          <a:xfrm>
            <a:off x="6252957" y="2909943"/>
            <a:ext cx="5079991" cy="343514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endParaRPr lang="en-US" sz="2400" b="1" i="1" dirty="0"/>
          </a:p>
        </p:txBody>
      </p:sp>
      <p:pic>
        <p:nvPicPr>
          <p:cNvPr id="7" name="Tsuk #11.mp4">
            <a:hlinkClick r:id="" action="ppaction://media"/>
            <a:extLst>
              <a:ext uri="{FF2B5EF4-FFF2-40B4-BE49-F238E27FC236}">
                <a16:creationId xmlns:a16="http://schemas.microsoft.com/office/drawing/2014/main" id="{A8156949-9F97-844E-83DC-C6B7DF29789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06178" y="1027610"/>
            <a:ext cx="9975489" cy="5593733"/>
          </a:xfrm>
          <a:prstGeom prst="rect">
            <a:avLst/>
          </a:prstGeom>
        </p:spPr>
      </p:pic>
    </p:spTree>
    <p:extLst>
      <p:ext uri="{BB962C8B-B14F-4D97-AF65-F5344CB8AC3E}">
        <p14:creationId xmlns:p14="http://schemas.microsoft.com/office/powerpoint/2010/main" val="56154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4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0713D-FCE0-1F42-8226-57E484A4B0AD}"/>
              </a:ext>
            </a:extLst>
          </p:cNvPr>
          <p:cNvSpPr>
            <a:spLocks noGrp="1"/>
          </p:cNvSpPr>
          <p:nvPr>
            <p:ph type="title"/>
          </p:nvPr>
        </p:nvSpPr>
        <p:spPr/>
        <p:txBody>
          <a:bodyPr/>
          <a:lstStyle/>
          <a:p>
            <a:r>
              <a:rPr lang="en-US" dirty="0" err="1"/>
              <a:t>Tsukahara</a:t>
            </a:r>
            <a:r>
              <a:rPr lang="en-US" dirty="0"/>
              <a:t> #4</a:t>
            </a:r>
          </a:p>
        </p:txBody>
      </p:sp>
      <p:sp>
        <p:nvSpPr>
          <p:cNvPr id="3" name="Text Placeholder 2">
            <a:extLst>
              <a:ext uri="{FF2B5EF4-FFF2-40B4-BE49-F238E27FC236}">
                <a16:creationId xmlns:a16="http://schemas.microsoft.com/office/drawing/2014/main" id="{16F0AF77-940B-FA41-9E5F-D5F3A2893453}"/>
              </a:ext>
            </a:extLst>
          </p:cNvPr>
          <p:cNvSpPr>
            <a:spLocks noGrp="1"/>
          </p:cNvSpPr>
          <p:nvPr>
            <p:ph type="body" idx="1"/>
          </p:nvPr>
        </p:nvSpPr>
        <p:spPr/>
        <p:txBody>
          <a:bodyPr>
            <a:normAutofit lnSpcReduction="10000"/>
          </a:bodyPr>
          <a:lstStyle/>
          <a:p>
            <a:r>
              <a:rPr lang="en-US" dirty="0" err="1"/>
              <a:t>Tsukahara</a:t>
            </a:r>
            <a:r>
              <a:rPr lang="en-US" dirty="0"/>
              <a:t> #4 – compare to model at right.</a:t>
            </a:r>
          </a:p>
        </p:txBody>
      </p:sp>
      <p:pic>
        <p:nvPicPr>
          <p:cNvPr id="11" name="Tsuk #11.mp4">
            <a:hlinkClick r:id="" action="ppaction://media"/>
            <a:extLst>
              <a:ext uri="{FF2B5EF4-FFF2-40B4-BE49-F238E27FC236}">
                <a16:creationId xmlns:a16="http://schemas.microsoft.com/office/drawing/2014/main" id="{AAE12B1E-9300-B547-934D-812BA27BF026}"/>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6"/>
          <a:stretch>
            <a:fillRect/>
          </a:stretch>
        </p:blipFill>
        <p:spPr>
          <a:xfrm>
            <a:off x="6172200" y="3179763"/>
            <a:ext cx="5334000" cy="2990850"/>
          </a:xfrm>
        </p:spPr>
      </p:pic>
      <p:sp>
        <p:nvSpPr>
          <p:cNvPr id="12" name="Text Placeholder 4">
            <a:extLst>
              <a:ext uri="{FF2B5EF4-FFF2-40B4-BE49-F238E27FC236}">
                <a16:creationId xmlns:a16="http://schemas.microsoft.com/office/drawing/2014/main" id="{5A6D4462-8C90-E64A-A2D6-AEFF24EA1556}"/>
              </a:ext>
            </a:extLst>
          </p:cNvPr>
          <p:cNvSpPr>
            <a:spLocks noGrp="1"/>
          </p:cNvSpPr>
          <p:nvPr>
            <p:ph type="body" sz="quarter" idx="3"/>
          </p:nvPr>
        </p:nvSpPr>
        <p:spPr/>
        <p:txBody>
          <a:bodyPr>
            <a:normAutofit lnSpcReduction="10000"/>
          </a:bodyPr>
          <a:lstStyle/>
          <a:p>
            <a:r>
              <a:rPr lang="en-US" dirty="0" err="1"/>
              <a:t>Tsukahara</a:t>
            </a:r>
            <a:r>
              <a:rPr lang="en-US" dirty="0"/>
              <a:t> #11 MODEL – compare to </a:t>
            </a:r>
            <a:r>
              <a:rPr lang="en-US" dirty="0" err="1"/>
              <a:t>Tsuk</a:t>
            </a:r>
            <a:r>
              <a:rPr lang="en-US" dirty="0"/>
              <a:t> #8 at left</a:t>
            </a:r>
          </a:p>
        </p:txBody>
      </p:sp>
      <p:pic>
        <p:nvPicPr>
          <p:cNvPr id="6" name="Tsuk #4.mp4">
            <a:hlinkClick r:id="" action="ppaction://media"/>
            <a:extLst>
              <a:ext uri="{FF2B5EF4-FFF2-40B4-BE49-F238E27FC236}">
                <a16:creationId xmlns:a16="http://schemas.microsoft.com/office/drawing/2014/main" id="{ECF224A1-1BBF-4841-982D-CA18AFB3E7FC}"/>
              </a:ext>
            </a:extLst>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685800" y="3186113"/>
            <a:ext cx="5311775" cy="2978150"/>
          </a:xfrm>
        </p:spPr>
      </p:pic>
    </p:spTree>
    <p:extLst>
      <p:ext uri="{BB962C8B-B14F-4D97-AF65-F5344CB8AC3E}">
        <p14:creationId xmlns:p14="http://schemas.microsoft.com/office/powerpoint/2010/main" val="234577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46"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6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1"/>
                </p:tgtEl>
              </p:cMediaNode>
            </p:video>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1"/>
                                        </p:tgtEl>
                                      </p:cBhvr>
                                    </p:cmd>
                                  </p:childTnLst>
                                </p:cTn>
                              </p:par>
                            </p:childTnLst>
                          </p:cTn>
                        </p:par>
                      </p:childTnLst>
                    </p:cTn>
                  </p:par>
                </p:childTnLst>
              </p:cTn>
              <p:nextCondLst>
                <p:cond evt="onClick" delay="0">
                  <p:tgtEl>
                    <p:spTgt spid="11"/>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6F36A-1246-7B40-8940-017C9BCA7E56}"/>
              </a:ext>
            </a:extLst>
          </p:cNvPr>
          <p:cNvSpPr>
            <a:spLocks noGrp="1"/>
          </p:cNvSpPr>
          <p:nvPr>
            <p:ph type="title"/>
          </p:nvPr>
        </p:nvSpPr>
        <p:spPr/>
        <p:txBody>
          <a:bodyPr>
            <a:normAutofit fontScale="90000"/>
          </a:bodyPr>
          <a:lstStyle/>
          <a:p>
            <a:r>
              <a:rPr lang="en-US" dirty="0" err="1"/>
              <a:t>Tsukahara</a:t>
            </a:r>
            <a:r>
              <a:rPr lang="en-US" dirty="0"/>
              <a:t> #4</a:t>
            </a:r>
            <a:br>
              <a:rPr lang="en-US" dirty="0"/>
            </a:br>
            <a:r>
              <a:rPr lang="en-US" dirty="0"/>
              <a:t> </a:t>
            </a:r>
            <a:r>
              <a:rPr lang="en-US" sz="2800" dirty="0"/>
              <a:t>(as is numbered on library </a:t>
            </a:r>
            <a:r>
              <a:rPr lang="en-US" sz="2800" dirty="0" err="1"/>
              <a:t>dvd</a:t>
            </a:r>
            <a:r>
              <a:rPr lang="en-US" sz="2800" dirty="0"/>
              <a:t> to correspond)</a:t>
            </a:r>
            <a:endParaRPr lang="en-US" sz="2800" b="1" dirty="0"/>
          </a:p>
        </p:txBody>
      </p:sp>
      <p:sp>
        <p:nvSpPr>
          <p:cNvPr id="5" name="Text Placeholder 4">
            <a:extLst>
              <a:ext uri="{FF2B5EF4-FFF2-40B4-BE49-F238E27FC236}">
                <a16:creationId xmlns:a16="http://schemas.microsoft.com/office/drawing/2014/main" id="{278B0100-6D95-E54C-8896-EA689666B93D}"/>
              </a:ext>
            </a:extLst>
          </p:cNvPr>
          <p:cNvSpPr>
            <a:spLocks noGrp="1"/>
          </p:cNvSpPr>
          <p:nvPr>
            <p:ph type="body" sz="quarter" idx="3"/>
          </p:nvPr>
        </p:nvSpPr>
        <p:spPr/>
        <p:txBody>
          <a:bodyPr>
            <a:normAutofit/>
          </a:bodyPr>
          <a:lstStyle/>
          <a:p>
            <a:pPr algn="ctr"/>
            <a:r>
              <a:rPr lang="en-US" dirty="0">
                <a:solidFill>
                  <a:srgbClr val="FF0000"/>
                </a:solidFill>
              </a:rPr>
              <a:t>Angle</a:t>
            </a:r>
            <a:r>
              <a:rPr lang="en-US" dirty="0"/>
              <a:t> of Arrival</a:t>
            </a:r>
          </a:p>
        </p:txBody>
      </p:sp>
      <p:sp>
        <p:nvSpPr>
          <p:cNvPr id="14" name="Text Placeholder 2">
            <a:extLst>
              <a:ext uri="{FF2B5EF4-FFF2-40B4-BE49-F238E27FC236}">
                <a16:creationId xmlns:a16="http://schemas.microsoft.com/office/drawing/2014/main" id="{4C9C5AEB-66C1-934F-9AFC-A3A346B19A43}"/>
              </a:ext>
            </a:extLst>
          </p:cNvPr>
          <p:cNvSpPr txBox="1">
            <a:spLocks/>
          </p:cNvSpPr>
          <p:nvPr/>
        </p:nvSpPr>
        <p:spPr>
          <a:xfrm>
            <a:off x="801691" y="2156183"/>
            <a:ext cx="5079991"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t>Pre Flight </a:t>
            </a:r>
            <a:r>
              <a:rPr lang="en-US" dirty="0">
                <a:solidFill>
                  <a:srgbClr val="FF0000"/>
                </a:solidFill>
              </a:rPr>
              <a:t>Body Position</a:t>
            </a:r>
          </a:p>
        </p:txBody>
      </p:sp>
      <p:pic>
        <p:nvPicPr>
          <p:cNvPr id="11" name="Content Placeholder 10">
            <a:extLst>
              <a:ext uri="{FF2B5EF4-FFF2-40B4-BE49-F238E27FC236}">
                <a16:creationId xmlns:a16="http://schemas.microsoft.com/office/drawing/2014/main" id="{3066A51E-00E2-D64A-A204-C8226F76D054}"/>
              </a:ext>
            </a:extLst>
          </p:cNvPr>
          <p:cNvPicPr>
            <a:picLocks noGrp="1" noChangeAspect="1"/>
          </p:cNvPicPr>
          <p:nvPr>
            <p:ph sz="half" idx="2"/>
          </p:nvPr>
        </p:nvPicPr>
        <p:blipFill>
          <a:blip r:embed="rId3"/>
          <a:stretch>
            <a:fillRect/>
          </a:stretch>
        </p:blipFill>
        <p:spPr>
          <a:xfrm>
            <a:off x="885847" y="3132138"/>
            <a:ext cx="4911680" cy="3086100"/>
          </a:xfrm>
        </p:spPr>
      </p:pic>
      <p:pic>
        <p:nvPicPr>
          <p:cNvPr id="13" name="Content Placeholder 12">
            <a:extLst>
              <a:ext uri="{FF2B5EF4-FFF2-40B4-BE49-F238E27FC236}">
                <a16:creationId xmlns:a16="http://schemas.microsoft.com/office/drawing/2014/main" id="{A5961C79-5773-D845-A23D-1DCB64AC7352}"/>
              </a:ext>
            </a:extLst>
          </p:cNvPr>
          <p:cNvPicPr>
            <a:picLocks noGrp="1" noChangeAspect="1"/>
          </p:cNvPicPr>
          <p:nvPr>
            <p:ph sz="quarter" idx="4"/>
          </p:nvPr>
        </p:nvPicPr>
        <p:blipFill>
          <a:blip r:embed="rId4"/>
          <a:stretch>
            <a:fillRect/>
          </a:stretch>
        </p:blipFill>
        <p:spPr>
          <a:xfrm>
            <a:off x="6382066" y="3132138"/>
            <a:ext cx="4914268" cy="3086100"/>
          </a:xfrm>
        </p:spPr>
      </p:pic>
    </p:spTree>
    <p:extLst>
      <p:ext uri="{BB962C8B-B14F-4D97-AF65-F5344CB8AC3E}">
        <p14:creationId xmlns:p14="http://schemas.microsoft.com/office/powerpoint/2010/main" val="1708340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FD081-74A4-6E4F-B1C1-4B355973A471}"/>
              </a:ext>
            </a:extLst>
          </p:cNvPr>
          <p:cNvSpPr>
            <a:spLocks noGrp="1"/>
          </p:cNvSpPr>
          <p:nvPr>
            <p:ph type="title"/>
          </p:nvPr>
        </p:nvSpPr>
        <p:spPr/>
        <p:txBody>
          <a:bodyPr/>
          <a:lstStyle/>
          <a:p>
            <a:r>
              <a:rPr lang="en-US" dirty="0" err="1"/>
              <a:t>Tsukahara</a:t>
            </a:r>
            <a:r>
              <a:rPr lang="en-US" dirty="0"/>
              <a:t> #4</a:t>
            </a:r>
          </a:p>
        </p:txBody>
      </p:sp>
      <p:sp>
        <p:nvSpPr>
          <p:cNvPr id="5" name="Text Placeholder 4">
            <a:extLst>
              <a:ext uri="{FF2B5EF4-FFF2-40B4-BE49-F238E27FC236}">
                <a16:creationId xmlns:a16="http://schemas.microsoft.com/office/drawing/2014/main" id="{3BEA31E2-1984-2347-8F25-FB7A57B4B3BD}"/>
              </a:ext>
            </a:extLst>
          </p:cNvPr>
          <p:cNvSpPr>
            <a:spLocks noGrp="1"/>
          </p:cNvSpPr>
          <p:nvPr>
            <p:ph type="body" sz="quarter" idx="3"/>
          </p:nvPr>
        </p:nvSpPr>
        <p:spPr/>
        <p:txBody>
          <a:bodyPr>
            <a:normAutofit fontScale="92500"/>
          </a:bodyPr>
          <a:lstStyle/>
          <a:p>
            <a:pPr algn="ctr"/>
            <a:r>
              <a:rPr lang="en-US" dirty="0">
                <a:solidFill>
                  <a:srgbClr val="FF0000"/>
                </a:solidFill>
              </a:rPr>
              <a:t>Angle off </a:t>
            </a:r>
            <a:r>
              <a:rPr lang="en-US" dirty="0"/>
              <a:t>the Table and corresponding Time in Support</a:t>
            </a:r>
          </a:p>
        </p:txBody>
      </p:sp>
      <p:sp>
        <p:nvSpPr>
          <p:cNvPr id="12" name="Text Placeholder 2">
            <a:extLst>
              <a:ext uri="{FF2B5EF4-FFF2-40B4-BE49-F238E27FC236}">
                <a16:creationId xmlns:a16="http://schemas.microsoft.com/office/drawing/2014/main" id="{9E9028EA-B680-9746-A85C-29C153822A0F}"/>
              </a:ext>
            </a:extLst>
          </p:cNvPr>
          <p:cNvSpPr txBox="1">
            <a:spLocks/>
          </p:cNvSpPr>
          <p:nvPr/>
        </p:nvSpPr>
        <p:spPr>
          <a:xfrm>
            <a:off x="1066809" y="2336202"/>
            <a:ext cx="5079991"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solidFill>
                  <a:srgbClr val="FF0000"/>
                </a:solidFill>
              </a:rPr>
              <a:t>Body Position </a:t>
            </a:r>
            <a:r>
              <a:rPr lang="en-US" dirty="0"/>
              <a:t>in Support</a:t>
            </a:r>
          </a:p>
        </p:txBody>
      </p:sp>
      <p:pic>
        <p:nvPicPr>
          <p:cNvPr id="7" name="Content Placeholder 6">
            <a:extLst>
              <a:ext uri="{FF2B5EF4-FFF2-40B4-BE49-F238E27FC236}">
                <a16:creationId xmlns:a16="http://schemas.microsoft.com/office/drawing/2014/main" id="{C9F9F0E1-1F80-C34E-97E2-37E77F2EE857}"/>
              </a:ext>
            </a:extLst>
          </p:cNvPr>
          <p:cNvPicPr>
            <a:picLocks noGrp="1" noChangeAspect="1"/>
          </p:cNvPicPr>
          <p:nvPr>
            <p:ph sz="quarter" idx="4"/>
          </p:nvPr>
        </p:nvPicPr>
        <p:blipFill>
          <a:blip r:embed="rId3"/>
          <a:stretch>
            <a:fillRect/>
          </a:stretch>
        </p:blipFill>
        <p:spPr>
          <a:xfrm>
            <a:off x="6439530" y="3132138"/>
            <a:ext cx="4799339" cy="3086100"/>
          </a:xfrm>
        </p:spPr>
      </p:pic>
      <p:pic>
        <p:nvPicPr>
          <p:cNvPr id="8" name="Content Placeholder 7">
            <a:extLst>
              <a:ext uri="{FF2B5EF4-FFF2-40B4-BE49-F238E27FC236}">
                <a16:creationId xmlns:a16="http://schemas.microsoft.com/office/drawing/2014/main" id="{1E0444D6-8539-5042-9134-0225219574B9}"/>
              </a:ext>
            </a:extLst>
          </p:cNvPr>
          <p:cNvPicPr>
            <a:picLocks noGrp="1" noChangeAspect="1"/>
          </p:cNvPicPr>
          <p:nvPr>
            <p:ph sz="half" idx="2"/>
          </p:nvPr>
        </p:nvPicPr>
        <p:blipFill>
          <a:blip r:embed="rId4"/>
          <a:stretch>
            <a:fillRect/>
          </a:stretch>
        </p:blipFill>
        <p:spPr>
          <a:xfrm>
            <a:off x="943679" y="3132138"/>
            <a:ext cx="4796016" cy="3086100"/>
          </a:xfrm>
        </p:spPr>
      </p:pic>
    </p:spTree>
    <p:extLst>
      <p:ext uri="{BB962C8B-B14F-4D97-AF65-F5344CB8AC3E}">
        <p14:creationId xmlns:p14="http://schemas.microsoft.com/office/powerpoint/2010/main" val="519471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3C5D8C1-BF7C-2648-AA79-0D8D81C09C6E}"/>
              </a:ext>
            </a:extLst>
          </p:cNvPr>
          <p:cNvSpPr>
            <a:spLocks noGrp="1"/>
          </p:cNvSpPr>
          <p:nvPr>
            <p:ph type="body" sz="quarter" idx="3"/>
          </p:nvPr>
        </p:nvSpPr>
        <p:spPr>
          <a:xfrm>
            <a:off x="6412942" y="1929565"/>
            <a:ext cx="5105400" cy="823912"/>
          </a:xfrm>
        </p:spPr>
        <p:txBody>
          <a:bodyPr>
            <a:normAutofit fontScale="70000" lnSpcReduction="20000"/>
          </a:bodyPr>
          <a:lstStyle/>
          <a:p>
            <a:pPr algn="ctr"/>
            <a:r>
              <a:rPr lang="en-US" dirty="0">
                <a:solidFill>
                  <a:srgbClr val="FF0000"/>
                </a:solidFill>
              </a:rPr>
              <a:t>Height Achieved </a:t>
            </a:r>
            <a:r>
              <a:rPr lang="en-US" dirty="0"/>
              <a:t>(compare red line to green line after lining up blue table height line for accurate comparison.</a:t>
            </a:r>
          </a:p>
        </p:txBody>
      </p:sp>
      <p:sp>
        <p:nvSpPr>
          <p:cNvPr id="8" name="Title 1">
            <a:extLst>
              <a:ext uri="{FF2B5EF4-FFF2-40B4-BE49-F238E27FC236}">
                <a16:creationId xmlns:a16="http://schemas.microsoft.com/office/drawing/2014/main" id="{EBCE98D0-F23B-5048-BBB1-3C466D091147}"/>
              </a:ext>
            </a:extLst>
          </p:cNvPr>
          <p:cNvSpPr txBox="1">
            <a:spLocks noGrp="1"/>
          </p:cNvSpPr>
          <p:nvPr>
            <p:ph type="title"/>
          </p:nvPr>
        </p:nvSpPr>
        <p:spPr>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err="1"/>
              <a:t>Tsukahara</a:t>
            </a:r>
            <a:r>
              <a:rPr lang="en-US" dirty="0"/>
              <a:t> #4</a:t>
            </a:r>
          </a:p>
        </p:txBody>
      </p:sp>
      <p:sp>
        <p:nvSpPr>
          <p:cNvPr id="22" name="Text Placeholder 2">
            <a:extLst>
              <a:ext uri="{FF2B5EF4-FFF2-40B4-BE49-F238E27FC236}">
                <a16:creationId xmlns:a16="http://schemas.microsoft.com/office/drawing/2014/main" id="{40FAC0E4-2C40-3C49-980E-02A26F17C9A9}"/>
              </a:ext>
            </a:extLst>
          </p:cNvPr>
          <p:cNvSpPr txBox="1">
            <a:spLocks noGrp="1"/>
          </p:cNvSpPr>
          <p:nvPr>
            <p:ph type="body" idx="1"/>
          </p:nvPr>
        </p:nvSpPr>
        <p:spPr>
          <a:xfrm>
            <a:off x="893064" y="1993483"/>
            <a:ext cx="5079991" cy="823912"/>
          </a:xfrm>
          <a:prstGeom prst="rect">
            <a:avLst/>
          </a:prstGeom>
        </p:spPr>
        <p:txBody>
          <a:bodyPr vert="horz" lIns="91440" tIns="45720" rIns="91440" bIns="45720" rtlCol="0" anchor="b">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rgbClr val="FF0000"/>
                </a:solidFill>
              </a:rPr>
              <a:t>Height Baseline</a:t>
            </a:r>
            <a:r>
              <a:rPr lang="en-US" dirty="0"/>
              <a:t> (measured from table to center of gravity when inverted at moment of repulsion.</a:t>
            </a:r>
          </a:p>
        </p:txBody>
      </p:sp>
      <p:pic>
        <p:nvPicPr>
          <p:cNvPr id="11" name="Content Placeholder 10">
            <a:extLst>
              <a:ext uri="{FF2B5EF4-FFF2-40B4-BE49-F238E27FC236}">
                <a16:creationId xmlns:a16="http://schemas.microsoft.com/office/drawing/2014/main" id="{EE920889-E497-D54B-A12F-C436FF65B1BD}"/>
              </a:ext>
            </a:extLst>
          </p:cNvPr>
          <p:cNvPicPr>
            <a:picLocks noGrp="1" noChangeAspect="1"/>
          </p:cNvPicPr>
          <p:nvPr>
            <p:ph sz="half" idx="2"/>
          </p:nvPr>
        </p:nvPicPr>
        <p:blipFill>
          <a:blip r:embed="rId3"/>
          <a:stretch>
            <a:fillRect/>
          </a:stretch>
        </p:blipFill>
        <p:spPr>
          <a:xfrm>
            <a:off x="897744" y="3132138"/>
            <a:ext cx="4887887" cy="3086100"/>
          </a:xfrm>
        </p:spPr>
      </p:pic>
      <p:pic>
        <p:nvPicPr>
          <p:cNvPr id="13" name="Content Placeholder 12">
            <a:extLst>
              <a:ext uri="{FF2B5EF4-FFF2-40B4-BE49-F238E27FC236}">
                <a16:creationId xmlns:a16="http://schemas.microsoft.com/office/drawing/2014/main" id="{5B110539-BE0C-214D-8CD2-E9827AD77979}"/>
              </a:ext>
            </a:extLst>
          </p:cNvPr>
          <p:cNvPicPr>
            <a:picLocks noGrp="1" noChangeAspect="1"/>
          </p:cNvPicPr>
          <p:nvPr>
            <p:ph sz="quarter" idx="4"/>
          </p:nvPr>
        </p:nvPicPr>
        <p:blipFill>
          <a:blip r:embed="rId4"/>
          <a:stretch>
            <a:fillRect/>
          </a:stretch>
        </p:blipFill>
        <p:spPr>
          <a:xfrm>
            <a:off x="6413607" y="3089608"/>
            <a:ext cx="4851185" cy="3086100"/>
          </a:xfrm>
        </p:spPr>
      </p:pic>
    </p:spTree>
    <p:extLst>
      <p:ext uri="{BB962C8B-B14F-4D97-AF65-F5344CB8AC3E}">
        <p14:creationId xmlns:p14="http://schemas.microsoft.com/office/powerpoint/2010/main" val="30274025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41E08B-5392-514C-9B3B-6964D63DC535}"/>
              </a:ext>
            </a:extLst>
          </p:cNvPr>
          <p:cNvSpPr>
            <a:spLocks noGrp="1"/>
          </p:cNvSpPr>
          <p:nvPr>
            <p:ph type="body" sz="quarter" idx="3"/>
          </p:nvPr>
        </p:nvSpPr>
        <p:spPr/>
        <p:txBody>
          <a:bodyPr>
            <a:normAutofit lnSpcReduction="10000"/>
          </a:bodyPr>
          <a:lstStyle/>
          <a:p>
            <a:pPr algn="ctr"/>
            <a:r>
              <a:rPr lang="en-US" dirty="0">
                <a:solidFill>
                  <a:srgbClr val="FF0000"/>
                </a:solidFill>
              </a:rPr>
              <a:t>Posture</a:t>
            </a:r>
            <a:r>
              <a:rPr lang="en-US" dirty="0"/>
              <a:t> on Contact &amp; </a:t>
            </a:r>
            <a:r>
              <a:rPr lang="en-US" dirty="0">
                <a:solidFill>
                  <a:srgbClr val="FF0000"/>
                </a:solidFill>
              </a:rPr>
              <a:t>Distance</a:t>
            </a:r>
          </a:p>
        </p:txBody>
      </p:sp>
      <p:sp>
        <p:nvSpPr>
          <p:cNvPr id="8" name="Title 1">
            <a:extLst>
              <a:ext uri="{FF2B5EF4-FFF2-40B4-BE49-F238E27FC236}">
                <a16:creationId xmlns:a16="http://schemas.microsoft.com/office/drawing/2014/main" id="{6CC39378-130F-C34A-90A8-53951E2E33C3}"/>
              </a:ext>
            </a:extLst>
          </p:cNvPr>
          <p:cNvSpPr txBox="1">
            <a:spLocks noGrp="1"/>
          </p:cNvSpPr>
          <p:nvPr>
            <p:ph type="title"/>
          </p:nvPr>
        </p:nvSpPr>
        <p:spPr>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err="1"/>
              <a:t>Tsukahara</a:t>
            </a:r>
            <a:r>
              <a:rPr lang="en-US" dirty="0"/>
              <a:t> #4</a:t>
            </a:r>
          </a:p>
        </p:txBody>
      </p:sp>
      <p:sp>
        <p:nvSpPr>
          <p:cNvPr id="20" name="Text Placeholder 2">
            <a:extLst>
              <a:ext uri="{FF2B5EF4-FFF2-40B4-BE49-F238E27FC236}">
                <a16:creationId xmlns:a16="http://schemas.microsoft.com/office/drawing/2014/main" id="{60C41E96-C42B-524E-B181-8DAE25EBDE36}"/>
              </a:ext>
            </a:extLst>
          </p:cNvPr>
          <p:cNvSpPr txBox="1">
            <a:spLocks noGrp="1"/>
          </p:cNvSpPr>
          <p:nvPr>
            <p:ph type="body" idx="1"/>
          </p:nvPr>
        </p:nvSpPr>
        <p:spPr>
          <a:prstGeom prst="rect">
            <a:avLst/>
          </a:prstGeom>
        </p:spPr>
        <p:txBody>
          <a:bodyPr vert="horz" lIns="91440" tIns="45720" rIns="91440" bIns="45720" rtlCol="0" anchor="b">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rgbClr val="FF0000"/>
                </a:solidFill>
              </a:rPr>
              <a:t>Body Position</a:t>
            </a:r>
            <a:r>
              <a:rPr lang="en-US" dirty="0"/>
              <a:t> in post flight</a:t>
            </a:r>
            <a:endParaRPr lang="en-US" dirty="0">
              <a:solidFill>
                <a:srgbClr val="FF0000"/>
              </a:solidFill>
            </a:endParaRPr>
          </a:p>
        </p:txBody>
      </p:sp>
      <p:pic>
        <p:nvPicPr>
          <p:cNvPr id="11" name="Content Placeholder 10">
            <a:extLst>
              <a:ext uri="{FF2B5EF4-FFF2-40B4-BE49-F238E27FC236}">
                <a16:creationId xmlns:a16="http://schemas.microsoft.com/office/drawing/2014/main" id="{83741E55-6AC9-874F-A66F-53652D3830AB}"/>
              </a:ext>
            </a:extLst>
          </p:cNvPr>
          <p:cNvPicPr>
            <a:picLocks noGrp="1" noChangeAspect="1"/>
          </p:cNvPicPr>
          <p:nvPr>
            <p:ph sz="half" idx="2"/>
          </p:nvPr>
        </p:nvPicPr>
        <p:blipFill>
          <a:blip r:embed="rId2"/>
          <a:stretch>
            <a:fillRect/>
          </a:stretch>
        </p:blipFill>
        <p:spPr>
          <a:xfrm>
            <a:off x="937965" y="3132138"/>
            <a:ext cx="4807445" cy="3086100"/>
          </a:xfrm>
        </p:spPr>
      </p:pic>
      <p:pic>
        <p:nvPicPr>
          <p:cNvPr id="13" name="Content Placeholder 12">
            <a:extLst>
              <a:ext uri="{FF2B5EF4-FFF2-40B4-BE49-F238E27FC236}">
                <a16:creationId xmlns:a16="http://schemas.microsoft.com/office/drawing/2014/main" id="{D7784D8D-DCB5-3847-8AFC-0906D9F65028}"/>
              </a:ext>
            </a:extLst>
          </p:cNvPr>
          <p:cNvPicPr>
            <a:picLocks noGrp="1" noChangeAspect="1"/>
          </p:cNvPicPr>
          <p:nvPr>
            <p:ph sz="quarter" idx="4"/>
          </p:nvPr>
        </p:nvPicPr>
        <p:blipFill>
          <a:blip r:embed="rId3"/>
          <a:stretch>
            <a:fillRect/>
          </a:stretch>
        </p:blipFill>
        <p:spPr>
          <a:xfrm>
            <a:off x="6480007" y="3132138"/>
            <a:ext cx="4718386" cy="3086100"/>
          </a:xfrm>
        </p:spPr>
      </p:pic>
    </p:spTree>
    <p:extLst>
      <p:ext uri="{BB962C8B-B14F-4D97-AF65-F5344CB8AC3E}">
        <p14:creationId xmlns:p14="http://schemas.microsoft.com/office/powerpoint/2010/main" val="3061879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07EC763-AF85-2B40-A3FD-BB91BEA7DAE0}"/>
              </a:ext>
            </a:extLst>
          </p:cNvPr>
          <p:cNvSpPr>
            <a:spLocks noGrp="1"/>
          </p:cNvSpPr>
          <p:nvPr>
            <p:ph sz="half" idx="2"/>
          </p:nvPr>
        </p:nvSpPr>
        <p:spPr>
          <a:xfrm>
            <a:off x="685800" y="711200"/>
            <a:ext cx="5311775" cy="5507486"/>
          </a:xfrm>
        </p:spPr>
        <p:txBody>
          <a:bodyPr>
            <a:normAutofit fontScale="92500" lnSpcReduction="20000"/>
          </a:bodyPr>
          <a:lstStyle/>
          <a:p>
            <a:endParaRPr lang="en-US" dirty="0"/>
          </a:p>
          <a:p>
            <a:pPr>
              <a:lnSpc>
                <a:spcPct val="170000"/>
              </a:lnSpc>
            </a:pPr>
            <a:endParaRPr lang="en-US" dirty="0"/>
          </a:p>
          <a:p>
            <a:endParaRPr lang="en-US" dirty="0"/>
          </a:p>
        </p:txBody>
      </p:sp>
      <p:sp>
        <p:nvSpPr>
          <p:cNvPr id="5" name="Text Placeholder 4">
            <a:extLst>
              <a:ext uri="{FF2B5EF4-FFF2-40B4-BE49-F238E27FC236}">
                <a16:creationId xmlns:a16="http://schemas.microsoft.com/office/drawing/2014/main" id="{1E1837A1-4733-1848-81EC-C87290431F92}"/>
              </a:ext>
            </a:extLst>
          </p:cNvPr>
          <p:cNvSpPr>
            <a:spLocks noGrp="1"/>
          </p:cNvSpPr>
          <p:nvPr>
            <p:ph type="body" sz="quarter" idx="3"/>
          </p:nvPr>
        </p:nvSpPr>
        <p:spPr>
          <a:xfrm>
            <a:off x="6286500" y="711200"/>
            <a:ext cx="5105400" cy="823912"/>
          </a:xfrm>
        </p:spPr>
        <p:txBody>
          <a:bodyPr>
            <a:normAutofit lnSpcReduction="10000"/>
          </a:bodyPr>
          <a:lstStyle/>
          <a:p>
            <a:pPr algn="ctr"/>
            <a:r>
              <a:rPr lang="en-US" b="1" dirty="0" err="1">
                <a:solidFill>
                  <a:srgbClr val="FF0000"/>
                </a:solidFill>
              </a:rPr>
              <a:t>Tsuk</a:t>
            </a:r>
            <a:r>
              <a:rPr lang="en-US" b="1" dirty="0">
                <a:solidFill>
                  <a:srgbClr val="FF0000"/>
                </a:solidFill>
              </a:rPr>
              <a:t> #4 UNOFFICIAL Vetted Deductions Breakdown</a:t>
            </a:r>
          </a:p>
        </p:txBody>
      </p:sp>
      <p:sp>
        <p:nvSpPr>
          <p:cNvPr id="6" name="Content Placeholder 5">
            <a:extLst>
              <a:ext uri="{FF2B5EF4-FFF2-40B4-BE49-F238E27FC236}">
                <a16:creationId xmlns:a16="http://schemas.microsoft.com/office/drawing/2014/main" id="{A118D60E-B269-5C4A-862D-2F8C91793427}"/>
              </a:ext>
            </a:extLst>
          </p:cNvPr>
          <p:cNvSpPr>
            <a:spLocks noGrp="1"/>
          </p:cNvSpPr>
          <p:nvPr>
            <p:ph sz="quarter" idx="4"/>
          </p:nvPr>
        </p:nvSpPr>
        <p:spPr>
          <a:xfrm>
            <a:off x="6286500" y="1676400"/>
            <a:ext cx="5219700" cy="4542285"/>
          </a:xfrm>
        </p:spPr>
        <p:txBody>
          <a:bodyPr>
            <a:normAutofit fontScale="92500" lnSpcReduction="20000"/>
          </a:bodyPr>
          <a:lstStyle/>
          <a:p>
            <a:pPr marL="0" indent="0">
              <a:buNone/>
            </a:pPr>
            <a:r>
              <a:rPr lang="en-US" sz="2400" b="1" dirty="0"/>
              <a:t>Pre Flight Body Position: </a:t>
            </a:r>
            <a:r>
              <a:rPr lang="en-US" sz="2400" b="1" dirty="0">
                <a:solidFill>
                  <a:srgbClr val="FF0000"/>
                </a:solidFill>
              </a:rPr>
              <a:t>.3</a:t>
            </a:r>
          </a:p>
          <a:p>
            <a:pPr marL="0" indent="0">
              <a:buNone/>
            </a:pPr>
            <a:r>
              <a:rPr lang="en-US" sz="2400" b="1" dirty="0"/>
              <a:t>Angle on: </a:t>
            </a:r>
            <a:r>
              <a:rPr lang="en-US" sz="2400" b="1" dirty="0">
                <a:solidFill>
                  <a:srgbClr val="FF0000"/>
                </a:solidFill>
              </a:rPr>
              <a:t>0</a:t>
            </a:r>
          </a:p>
          <a:p>
            <a:pPr marL="0" indent="0">
              <a:buNone/>
            </a:pPr>
            <a:r>
              <a:rPr lang="en-US" sz="2400" b="1" dirty="0"/>
              <a:t>In Support Body Position: </a:t>
            </a:r>
            <a:r>
              <a:rPr lang="en-US" sz="2400" b="1" dirty="0">
                <a:solidFill>
                  <a:srgbClr val="FF0000"/>
                </a:solidFill>
              </a:rPr>
              <a:t>.1</a:t>
            </a:r>
          </a:p>
          <a:p>
            <a:pPr marL="0" indent="0">
              <a:buNone/>
            </a:pPr>
            <a:r>
              <a:rPr lang="en-US" sz="2400" b="1" dirty="0"/>
              <a:t>Angle off: </a:t>
            </a:r>
            <a:r>
              <a:rPr lang="en-US" sz="2400" b="1" dirty="0">
                <a:solidFill>
                  <a:srgbClr val="FF0000"/>
                </a:solidFill>
              </a:rPr>
              <a:t>.2</a:t>
            </a:r>
          </a:p>
          <a:p>
            <a:pPr marL="0" indent="0">
              <a:buNone/>
            </a:pPr>
            <a:r>
              <a:rPr lang="en-US" sz="2400" b="1" dirty="0"/>
              <a:t>Time in Support: </a:t>
            </a:r>
            <a:r>
              <a:rPr lang="en-US" sz="2400" b="1" dirty="0">
                <a:solidFill>
                  <a:srgbClr val="FF0000"/>
                </a:solidFill>
              </a:rPr>
              <a:t>.25</a:t>
            </a:r>
          </a:p>
          <a:p>
            <a:pPr marL="0" indent="0">
              <a:buNone/>
            </a:pPr>
            <a:r>
              <a:rPr lang="en-US" sz="2400" b="1" dirty="0"/>
              <a:t>Height: </a:t>
            </a:r>
            <a:r>
              <a:rPr lang="en-US" sz="2400" b="1" dirty="0">
                <a:solidFill>
                  <a:srgbClr val="FF0000"/>
                </a:solidFill>
              </a:rPr>
              <a:t>.4</a:t>
            </a:r>
          </a:p>
          <a:p>
            <a:pPr marL="0" indent="0">
              <a:buNone/>
            </a:pPr>
            <a:r>
              <a:rPr lang="en-US" sz="2400" b="1" dirty="0"/>
              <a:t>Off Flight Body Position: </a:t>
            </a:r>
            <a:r>
              <a:rPr lang="en-US" sz="2400" b="1" dirty="0">
                <a:solidFill>
                  <a:srgbClr val="FF0000"/>
                </a:solidFill>
              </a:rPr>
              <a:t>.3</a:t>
            </a:r>
          </a:p>
          <a:p>
            <a:pPr marL="0" indent="0">
              <a:buNone/>
            </a:pPr>
            <a:r>
              <a:rPr lang="en-US" sz="2400" b="1" dirty="0"/>
              <a:t>Posture on Landing: </a:t>
            </a:r>
            <a:r>
              <a:rPr lang="en-US" sz="2400" b="1" dirty="0">
                <a:solidFill>
                  <a:srgbClr val="FF0000"/>
                </a:solidFill>
              </a:rPr>
              <a:t>0</a:t>
            </a:r>
          </a:p>
          <a:p>
            <a:pPr marL="0" indent="0">
              <a:buNone/>
            </a:pPr>
            <a:r>
              <a:rPr lang="en-US" sz="2400" b="1" dirty="0"/>
              <a:t>Landing: </a:t>
            </a:r>
            <a:r>
              <a:rPr lang="en-US" sz="2400" b="1" dirty="0">
                <a:solidFill>
                  <a:srgbClr val="FF0000"/>
                </a:solidFill>
              </a:rPr>
              <a:t>0</a:t>
            </a:r>
          </a:p>
          <a:p>
            <a:pPr marL="0" indent="0">
              <a:buNone/>
            </a:pPr>
            <a:r>
              <a:rPr lang="en-US" sz="2400" b="1" dirty="0"/>
              <a:t>Distance: </a:t>
            </a:r>
            <a:r>
              <a:rPr lang="en-US" sz="2400" b="1" dirty="0">
                <a:solidFill>
                  <a:srgbClr val="FF0000"/>
                </a:solidFill>
              </a:rPr>
              <a:t>.2</a:t>
            </a:r>
          </a:p>
          <a:p>
            <a:pPr marL="0" indent="0">
              <a:buNone/>
            </a:pPr>
            <a:r>
              <a:rPr lang="en-US" sz="2400" b="1" dirty="0"/>
              <a:t>Dynamics: </a:t>
            </a:r>
            <a:r>
              <a:rPr lang="en-US" sz="2400" b="1" dirty="0">
                <a:solidFill>
                  <a:srgbClr val="FF0000"/>
                </a:solidFill>
              </a:rPr>
              <a:t>.2</a:t>
            </a:r>
          </a:p>
          <a:p>
            <a:pPr marL="0" indent="0">
              <a:buNone/>
            </a:pPr>
            <a:r>
              <a:rPr lang="en-US" sz="2400" b="1" dirty="0"/>
              <a:t>Score: </a:t>
            </a:r>
            <a:r>
              <a:rPr lang="en-US" sz="2400" b="1" dirty="0">
                <a:solidFill>
                  <a:srgbClr val="FF0000"/>
                </a:solidFill>
              </a:rPr>
              <a:t>8.05</a:t>
            </a:r>
            <a:endParaRPr lang="en-US" b="1" dirty="0">
              <a:solidFill>
                <a:srgbClr val="FF0000"/>
              </a:solidFill>
            </a:endParaRPr>
          </a:p>
        </p:txBody>
      </p:sp>
      <p:pic>
        <p:nvPicPr>
          <p:cNvPr id="2" name="Tsuk #4.mp4">
            <a:hlinkClick r:id="" action="ppaction://media"/>
            <a:extLst>
              <a:ext uri="{FF2B5EF4-FFF2-40B4-BE49-F238E27FC236}">
                <a16:creationId xmlns:a16="http://schemas.microsoft.com/office/drawing/2014/main" id="{286A7A8A-FEC2-B04C-9F9C-5A8E006AD4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60400" y="711200"/>
            <a:ext cx="5337175" cy="2992808"/>
          </a:xfrm>
          <a:prstGeom prst="rect">
            <a:avLst/>
          </a:prstGeom>
        </p:spPr>
      </p:pic>
      <p:sp>
        <p:nvSpPr>
          <p:cNvPr id="3" name="TextBox 2">
            <a:extLst>
              <a:ext uri="{FF2B5EF4-FFF2-40B4-BE49-F238E27FC236}">
                <a16:creationId xmlns:a16="http://schemas.microsoft.com/office/drawing/2014/main" id="{792AF127-DE60-F444-9DA4-1FFE62D112F0}"/>
              </a:ext>
            </a:extLst>
          </p:cNvPr>
          <p:cNvSpPr txBox="1"/>
          <p:nvPr/>
        </p:nvSpPr>
        <p:spPr>
          <a:xfrm>
            <a:off x="593726" y="4656060"/>
            <a:ext cx="5311775" cy="1631216"/>
          </a:xfrm>
          <a:prstGeom prst="rect">
            <a:avLst/>
          </a:prstGeom>
          <a:noFill/>
        </p:spPr>
        <p:txBody>
          <a:bodyPr wrap="square" rtlCol="0">
            <a:spAutoFit/>
          </a:bodyPr>
          <a:lstStyle/>
          <a:p>
            <a:r>
              <a:rPr lang="en-US" sz="2000" b="1" dirty="0"/>
              <a:t>Look at the vault again and use the slider to view it in slow motion and study the corresponding  deductions for each phase of the vault.  </a:t>
            </a:r>
            <a:endParaRPr lang="en-US" sz="2000" dirty="0"/>
          </a:p>
          <a:p>
            <a:endParaRPr lang="en-US" sz="2000" b="1" dirty="0"/>
          </a:p>
        </p:txBody>
      </p:sp>
    </p:spTree>
    <p:extLst>
      <p:ext uri="{BB962C8B-B14F-4D97-AF65-F5344CB8AC3E}">
        <p14:creationId xmlns:p14="http://schemas.microsoft.com/office/powerpoint/2010/main" val="368542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0713D-FCE0-1F42-8226-57E484A4B0AD}"/>
              </a:ext>
            </a:extLst>
          </p:cNvPr>
          <p:cNvSpPr>
            <a:spLocks noGrp="1"/>
          </p:cNvSpPr>
          <p:nvPr>
            <p:ph type="title"/>
          </p:nvPr>
        </p:nvSpPr>
        <p:spPr/>
        <p:txBody>
          <a:bodyPr/>
          <a:lstStyle/>
          <a:p>
            <a:r>
              <a:rPr lang="en-US" dirty="0" err="1"/>
              <a:t>Tsukahara</a:t>
            </a:r>
            <a:r>
              <a:rPr lang="en-US" dirty="0"/>
              <a:t> #3</a:t>
            </a:r>
          </a:p>
        </p:txBody>
      </p:sp>
      <p:sp>
        <p:nvSpPr>
          <p:cNvPr id="3" name="Text Placeholder 2">
            <a:extLst>
              <a:ext uri="{FF2B5EF4-FFF2-40B4-BE49-F238E27FC236}">
                <a16:creationId xmlns:a16="http://schemas.microsoft.com/office/drawing/2014/main" id="{16F0AF77-940B-FA41-9E5F-D5F3A2893453}"/>
              </a:ext>
            </a:extLst>
          </p:cNvPr>
          <p:cNvSpPr>
            <a:spLocks noGrp="1"/>
          </p:cNvSpPr>
          <p:nvPr>
            <p:ph type="body" idx="1"/>
          </p:nvPr>
        </p:nvSpPr>
        <p:spPr/>
        <p:txBody>
          <a:bodyPr>
            <a:normAutofit lnSpcReduction="10000"/>
          </a:bodyPr>
          <a:lstStyle/>
          <a:p>
            <a:r>
              <a:rPr lang="en-US" dirty="0" err="1"/>
              <a:t>Tsukahara</a:t>
            </a:r>
            <a:r>
              <a:rPr lang="en-US" dirty="0"/>
              <a:t> #3– compare to model at right.</a:t>
            </a:r>
          </a:p>
        </p:txBody>
      </p:sp>
      <p:pic>
        <p:nvPicPr>
          <p:cNvPr id="11" name="Tsuk #11.mp4">
            <a:hlinkClick r:id="" action="ppaction://media"/>
            <a:extLst>
              <a:ext uri="{FF2B5EF4-FFF2-40B4-BE49-F238E27FC236}">
                <a16:creationId xmlns:a16="http://schemas.microsoft.com/office/drawing/2014/main" id="{AAE12B1E-9300-B547-934D-812BA27BF026}"/>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6"/>
          <a:stretch>
            <a:fillRect/>
          </a:stretch>
        </p:blipFill>
        <p:spPr>
          <a:xfrm>
            <a:off x="6172200" y="3179763"/>
            <a:ext cx="5334000" cy="2990850"/>
          </a:xfrm>
        </p:spPr>
      </p:pic>
      <p:sp>
        <p:nvSpPr>
          <p:cNvPr id="12" name="Text Placeholder 4">
            <a:extLst>
              <a:ext uri="{FF2B5EF4-FFF2-40B4-BE49-F238E27FC236}">
                <a16:creationId xmlns:a16="http://schemas.microsoft.com/office/drawing/2014/main" id="{5A6D4462-8C90-E64A-A2D6-AEFF24EA1556}"/>
              </a:ext>
            </a:extLst>
          </p:cNvPr>
          <p:cNvSpPr>
            <a:spLocks noGrp="1"/>
          </p:cNvSpPr>
          <p:nvPr>
            <p:ph type="body" sz="quarter" idx="3"/>
          </p:nvPr>
        </p:nvSpPr>
        <p:spPr/>
        <p:txBody>
          <a:bodyPr>
            <a:normAutofit lnSpcReduction="10000"/>
          </a:bodyPr>
          <a:lstStyle/>
          <a:p>
            <a:r>
              <a:rPr lang="en-US" dirty="0" err="1"/>
              <a:t>Tsukahara</a:t>
            </a:r>
            <a:r>
              <a:rPr lang="en-US" dirty="0"/>
              <a:t> #11 MODEL – compare to </a:t>
            </a:r>
            <a:r>
              <a:rPr lang="en-US" dirty="0" err="1"/>
              <a:t>Tsuk</a:t>
            </a:r>
            <a:r>
              <a:rPr lang="en-US" dirty="0"/>
              <a:t> #8 at left</a:t>
            </a:r>
          </a:p>
        </p:txBody>
      </p:sp>
      <p:pic>
        <p:nvPicPr>
          <p:cNvPr id="7" name="Tsuk #3.mp4">
            <a:hlinkClick r:id="" action="ppaction://media"/>
            <a:extLst>
              <a:ext uri="{FF2B5EF4-FFF2-40B4-BE49-F238E27FC236}">
                <a16:creationId xmlns:a16="http://schemas.microsoft.com/office/drawing/2014/main" id="{AF80E012-7223-3141-935C-E28FDDC0DC18}"/>
              </a:ext>
            </a:extLst>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685800" y="3186113"/>
            <a:ext cx="5311775" cy="2978150"/>
          </a:xfrm>
        </p:spPr>
      </p:pic>
    </p:spTree>
    <p:extLst>
      <p:ext uri="{BB962C8B-B14F-4D97-AF65-F5344CB8AC3E}">
        <p14:creationId xmlns:p14="http://schemas.microsoft.com/office/powerpoint/2010/main" val="134034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46"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87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1"/>
                </p:tgtEl>
              </p:cMediaNode>
            </p:video>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1"/>
                                        </p:tgtEl>
                                      </p:cBhvr>
                                    </p:cmd>
                                  </p:childTnLst>
                                </p:cTn>
                              </p:par>
                            </p:childTnLst>
                          </p:cTn>
                        </p:par>
                      </p:childTnLst>
                    </p:cTn>
                  </p:par>
                </p:childTnLst>
              </p:cTn>
              <p:nextCondLst>
                <p:cond evt="onClick" delay="0">
                  <p:tgtEl>
                    <p:spTgt spid="11"/>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6F36A-1246-7B40-8940-017C9BCA7E56}"/>
              </a:ext>
            </a:extLst>
          </p:cNvPr>
          <p:cNvSpPr>
            <a:spLocks noGrp="1"/>
          </p:cNvSpPr>
          <p:nvPr>
            <p:ph type="title"/>
          </p:nvPr>
        </p:nvSpPr>
        <p:spPr/>
        <p:txBody>
          <a:bodyPr>
            <a:normAutofit fontScale="90000"/>
          </a:bodyPr>
          <a:lstStyle/>
          <a:p>
            <a:r>
              <a:rPr lang="en-US" dirty="0" err="1"/>
              <a:t>Tsukahara</a:t>
            </a:r>
            <a:r>
              <a:rPr lang="en-US" dirty="0"/>
              <a:t> #3</a:t>
            </a:r>
            <a:br>
              <a:rPr lang="en-US" dirty="0"/>
            </a:br>
            <a:r>
              <a:rPr lang="en-US" dirty="0"/>
              <a:t> </a:t>
            </a:r>
            <a:r>
              <a:rPr lang="en-US" sz="2800" dirty="0"/>
              <a:t>(as is numbered on library </a:t>
            </a:r>
            <a:r>
              <a:rPr lang="en-US" sz="2800" dirty="0" err="1"/>
              <a:t>dvd</a:t>
            </a:r>
            <a:r>
              <a:rPr lang="en-US" sz="2800" dirty="0"/>
              <a:t> to correspond)</a:t>
            </a:r>
            <a:endParaRPr lang="en-US" sz="2800" b="1" dirty="0"/>
          </a:p>
        </p:txBody>
      </p:sp>
      <p:sp>
        <p:nvSpPr>
          <p:cNvPr id="5" name="Text Placeholder 4">
            <a:extLst>
              <a:ext uri="{FF2B5EF4-FFF2-40B4-BE49-F238E27FC236}">
                <a16:creationId xmlns:a16="http://schemas.microsoft.com/office/drawing/2014/main" id="{278B0100-6D95-E54C-8896-EA689666B93D}"/>
              </a:ext>
            </a:extLst>
          </p:cNvPr>
          <p:cNvSpPr>
            <a:spLocks noGrp="1"/>
          </p:cNvSpPr>
          <p:nvPr>
            <p:ph type="body" sz="quarter" idx="3"/>
          </p:nvPr>
        </p:nvSpPr>
        <p:spPr/>
        <p:txBody>
          <a:bodyPr>
            <a:normAutofit/>
          </a:bodyPr>
          <a:lstStyle/>
          <a:p>
            <a:pPr algn="ctr"/>
            <a:r>
              <a:rPr lang="en-US" dirty="0">
                <a:solidFill>
                  <a:srgbClr val="FF0000"/>
                </a:solidFill>
              </a:rPr>
              <a:t>Angle</a:t>
            </a:r>
            <a:r>
              <a:rPr lang="en-US" dirty="0"/>
              <a:t> of Arrival</a:t>
            </a:r>
          </a:p>
        </p:txBody>
      </p:sp>
      <p:sp>
        <p:nvSpPr>
          <p:cNvPr id="14" name="Text Placeholder 2">
            <a:extLst>
              <a:ext uri="{FF2B5EF4-FFF2-40B4-BE49-F238E27FC236}">
                <a16:creationId xmlns:a16="http://schemas.microsoft.com/office/drawing/2014/main" id="{4C9C5AEB-66C1-934F-9AFC-A3A346B19A43}"/>
              </a:ext>
            </a:extLst>
          </p:cNvPr>
          <p:cNvSpPr txBox="1">
            <a:spLocks/>
          </p:cNvSpPr>
          <p:nvPr/>
        </p:nvSpPr>
        <p:spPr>
          <a:xfrm>
            <a:off x="801691" y="2156183"/>
            <a:ext cx="5079991"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t>Pre Flight </a:t>
            </a:r>
            <a:r>
              <a:rPr lang="en-US" dirty="0">
                <a:solidFill>
                  <a:srgbClr val="FF0000"/>
                </a:solidFill>
              </a:rPr>
              <a:t>Body Position</a:t>
            </a:r>
          </a:p>
        </p:txBody>
      </p:sp>
      <p:pic>
        <p:nvPicPr>
          <p:cNvPr id="9" name="Content Placeholder 8">
            <a:extLst>
              <a:ext uri="{FF2B5EF4-FFF2-40B4-BE49-F238E27FC236}">
                <a16:creationId xmlns:a16="http://schemas.microsoft.com/office/drawing/2014/main" id="{31294DC7-2F17-E548-8FF4-645090E72639}"/>
              </a:ext>
            </a:extLst>
          </p:cNvPr>
          <p:cNvPicPr>
            <a:picLocks noGrp="1" noChangeAspect="1"/>
          </p:cNvPicPr>
          <p:nvPr>
            <p:ph sz="half" idx="2"/>
          </p:nvPr>
        </p:nvPicPr>
        <p:blipFill>
          <a:blip r:embed="rId3"/>
          <a:stretch>
            <a:fillRect/>
          </a:stretch>
        </p:blipFill>
        <p:spPr>
          <a:xfrm>
            <a:off x="922650" y="3132138"/>
            <a:ext cx="4838075" cy="3086100"/>
          </a:xfrm>
        </p:spPr>
      </p:pic>
      <p:pic>
        <p:nvPicPr>
          <p:cNvPr id="12" name="Content Placeholder 11">
            <a:extLst>
              <a:ext uri="{FF2B5EF4-FFF2-40B4-BE49-F238E27FC236}">
                <a16:creationId xmlns:a16="http://schemas.microsoft.com/office/drawing/2014/main" id="{3E69EA90-1DA6-3042-88E6-4C262A30ACD4}"/>
              </a:ext>
            </a:extLst>
          </p:cNvPr>
          <p:cNvPicPr>
            <a:picLocks noGrp="1" noChangeAspect="1"/>
          </p:cNvPicPr>
          <p:nvPr>
            <p:ph sz="quarter" idx="4"/>
          </p:nvPr>
        </p:nvPicPr>
        <p:blipFill>
          <a:blip r:embed="rId4"/>
          <a:stretch>
            <a:fillRect/>
          </a:stretch>
        </p:blipFill>
        <p:spPr>
          <a:xfrm>
            <a:off x="6407189" y="3132138"/>
            <a:ext cx="4864022" cy="3086100"/>
          </a:xfrm>
        </p:spPr>
      </p:pic>
    </p:spTree>
    <p:extLst>
      <p:ext uri="{BB962C8B-B14F-4D97-AF65-F5344CB8AC3E}">
        <p14:creationId xmlns:p14="http://schemas.microsoft.com/office/powerpoint/2010/main" val="10964334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FD081-74A4-6E4F-B1C1-4B355973A471}"/>
              </a:ext>
            </a:extLst>
          </p:cNvPr>
          <p:cNvSpPr>
            <a:spLocks noGrp="1"/>
          </p:cNvSpPr>
          <p:nvPr>
            <p:ph type="title"/>
          </p:nvPr>
        </p:nvSpPr>
        <p:spPr/>
        <p:txBody>
          <a:bodyPr/>
          <a:lstStyle/>
          <a:p>
            <a:r>
              <a:rPr lang="en-US" dirty="0" err="1"/>
              <a:t>Tsukahara</a:t>
            </a:r>
            <a:r>
              <a:rPr lang="en-US" dirty="0"/>
              <a:t> #3</a:t>
            </a:r>
          </a:p>
        </p:txBody>
      </p:sp>
      <p:sp>
        <p:nvSpPr>
          <p:cNvPr id="5" name="Text Placeholder 4">
            <a:extLst>
              <a:ext uri="{FF2B5EF4-FFF2-40B4-BE49-F238E27FC236}">
                <a16:creationId xmlns:a16="http://schemas.microsoft.com/office/drawing/2014/main" id="{3BEA31E2-1984-2347-8F25-FB7A57B4B3BD}"/>
              </a:ext>
            </a:extLst>
          </p:cNvPr>
          <p:cNvSpPr>
            <a:spLocks noGrp="1"/>
          </p:cNvSpPr>
          <p:nvPr>
            <p:ph type="body" sz="quarter" idx="3"/>
          </p:nvPr>
        </p:nvSpPr>
        <p:spPr/>
        <p:txBody>
          <a:bodyPr>
            <a:normAutofit fontScale="92500"/>
          </a:bodyPr>
          <a:lstStyle/>
          <a:p>
            <a:pPr algn="ctr"/>
            <a:r>
              <a:rPr lang="en-US" dirty="0">
                <a:solidFill>
                  <a:srgbClr val="FF0000"/>
                </a:solidFill>
              </a:rPr>
              <a:t>Angle off </a:t>
            </a:r>
            <a:r>
              <a:rPr lang="en-US" dirty="0"/>
              <a:t>the Table and corresponding Time in Support</a:t>
            </a:r>
          </a:p>
        </p:txBody>
      </p:sp>
      <p:sp>
        <p:nvSpPr>
          <p:cNvPr id="12" name="Text Placeholder 2">
            <a:extLst>
              <a:ext uri="{FF2B5EF4-FFF2-40B4-BE49-F238E27FC236}">
                <a16:creationId xmlns:a16="http://schemas.microsoft.com/office/drawing/2014/main" id="{9E9028EA-B680-9746-A85C-29C153822A0F}"/>
              </a:ext>
            </a:extLst>
          </p:cNvPr>
          <p:cNvSpPr txBox="1">
            <a:spLocks/>
          </p:cNvSpPr>
          <p:nvPr/>
        </p:nvSpPr>
        <p:spPr>
          <a:xfrm>
            <a:off x="1066809" y="2336202"/>
            <a:ext cx="5079991"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solidFill>
                  <a:srgbClr val="FF0000"/>
                </a:solidFill>
              </a:rPr>
              <a:t>Body Position </a:t>
            </a:r>
            <a:r>
              <a:rPr lang="en-US" dirty="0"/>
              <a:t>in Support</a:t>
            </a:r>
          </a:p>
        </p:txBody>
      </p:sp>
      <p:pic>
        <p:nvPicPr>
          <p:cNvPr id="18" name="Content Placeholder 17">
            <a:extLst>
              <a:ext uri="{FF2B5EF4-FFF2-40B4-BE49-F238E27FC236}">
                <a16:creationId xmlns:a16="http://schemas.microsoft.com/office/drawing/2014/main" id="{A132DBB8-CC58-0F45-BF8B-1BE5BFFD7539}"/>
              </a:ext>
            </a:extLst>
          </p:cNvPr>
          <p:cNvPicPr>
            <a:picLocks noGrp="1" noChangeAspect="1"/>
          </p:cNvPicPr>
          <p:nvPr>
            <p:ph sz="quarter" idx="4"/>
          </p:nvPr>
        </p:nvPicPr>
        <p:blipFill>
          <a:blip r:embed="rId3"/>
          <a:stretch>
            <a:fillRect/>
          </a:stretch>
        </p:blipFill>
        <p:spPr>
          <a:xfrm>
            <a:off x="6441192" y="3132138"/>
            <a:ext cx="4796016" cy="3086100"/>
          </a:xfrm>
        </p:spPr>
      </p:pic>
      <p:pic>
        <p:nvPicPr>
          <p:cNvPr id="16" name="Content Placeholder 15">
            <a:extLst>
              <a:ext uri="{FF2B5EF4-FFF2-40B4-BE49-F238E27FC236}">
                <a16:creationId xmlns:a16="http://schemas.microsoft.com/office/drawing/2014/main" id="{81F8A68B-BCFC-3648-9E17-6D3DB85ECD4F}"/>
              </a:ext>
            </a:extLst>
          </p:cNvPr>
          <p:cNvPicPr>
            <a:picLocks noGrp="1" noChangeAspect="1"/>
          </p:cNvPicPr>
          <p:nvPr>
            <p:ph sz="half" idx="2"/>
          </p:nvPr>
        </p:nvPicPr>
        <p:blipFill>
          <a:blip r:embed="rId4"/>
          <a:stretch>
            <a:fillRect/>
          </a:stretch>
        </p:blipFill>
        <p:spPr>
          <a:xfrm>
            <a:off x="908452" y="3132138"/>
            <a:ext cx="4866470" cy="3086100"/>
          </a:xfrm>
        </p:spPr>
      </p:pic>
    </p:spTree>
    <p:extLst>
      <p:ext uri="{BB962C8B-B14F-4D97-AF65-F5344CB8AC3E}">
        <p14:creationId xmlns:p14="http://schemas.microsoft.com/office/powerpoint/2010/main" val="25749906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3C5D8C1-BF7C-2648-AA79-0D8D81C09C6E}"/>
              </a:ext>
            </a:extLst>
          </p:cNvPr>
          <p:cNvSpPr>
            <a:spLocks noGrp="1"/>
          </p:cNvSpPr>
          <p:nvPr>
            <p:ph type="body" sz="quarter" idx="3"/>
          </p:nvPr>
        </p:nvSpPr>
        <p:spPr>
          <a:xfrm>
            <a:off x="6412942" y="1929565"/>
            <a:ext cx="5105400" cy="823912"/>
          </a:xfrm>
        </p:spPr>
        <p:txBody>
          <a:bodyPr>
            <a:normAutofit fontScale="70000" lnSpcReduction="20000"/>
          </a:bodyPr>
          <a:lstStyle/>
          <a:p>
            <a:pPr algn="ctr"/>
            <a:r>
              <a:rPr lang="en-US" dirty="0">
                <a:solidFill>
                  <a:srgbClr val="FF0000"/>
                </a:solidFill>
              </a:rPr>
              <a:t>Height Achieved </a:t>
            </a:r>
            <a:r>
              <a:rPr lang="en-US" dirty="0"/>
              <a:t>(compare red line to green line after lining up blue table height line for accurate comparison.</a:t>
            </a:r>
          </a:p>
        </p:txBody>
      </p:sp>
      <p:sp>
        <p:nvSpPr>
          <p:cNvPr id="8" name="Title 1">
            <a:extLst>
              <a:ext uri="{FF2B5EF4-FFF2-40B4-BE49-F238E27FC236}">
                <a16:creationId xmlns:a16="http://schemas.microsoft.com/office/drawing/2014/main" id="{EBCE98D0-F23B-5048-BBB1-3C466D091147}"/>
              </a:ext>
            </a:extLst>
          </p:cNvPr>
          <p:cNvSpPr txBox="1">
            <a:spLocks noGrp="1"/>
          </p:cNvSpPr>
          <p:nvPr>
            <p:ph type="title"/>
          </p:nvPr>
        </p:nvSpPr>
        <p:spPr>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err="1"/>
              <a:t>Tsukahara</a:t>
            </a:r>
            <a:r>
              <a:rPr lang="en-US" dirty="0"/>
              <a:t> #3</a:t>
            </a:r>
          </a:p>
        </p:txBody>
      </p:sp>
      <p:sp>
        <p:nvSpPr>
          <p:cNvPr id="22" name="Text Placeholder 2">
            <a:extLst>
              <a:ext uri="{FF2B5EF4-FFF2-40B4-BE49-F238E27FC236}">
                <a16:creationId xmlns:a16="http://schemas.microsoft.com/office/drawing/2014/main" id="{40FAC0E4-2C40-3C49-980E-02A26F17C9A9}"/>
              </a:ext>
            </a:extLst>
          </p:cNvPr>
          <p:cNvSpPr txBox="1">
            <a:spLocks noGrp="1"/>
          </p:cNvSpPr>
          <p:nvPr>
            <p:ph type="body" idx="1"/>
          </p:nvPr>
        </p:nvSpPr>
        <p:spPr>
          <a:xfrm>
            <a:off x="893064" y="1993483"/>
            <a:ext cx="5079991" cy="823912"/>
          </a:xfrm>
          <a:prstGeom prst="rect">
            <a:avLst/>
          </a:prstGeom>
        </p:spPr>
        <p:txBody>
          <a:bodyPr vert="horz" lIns="91440" tIns="45720" rIns="91440" bIns="45720" rtlCol="0" anchor="b">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rgbClr val="FF0000"/>
                </a:solidFill>
              </a:rPr>
              <a:t>Height Baseline</a:t>
            </a:r>
            <a:r>
              <a:rPr lang="en-US" dirty="0"/>
              <a:t> (measured from table to center of gravity when inverted at moment of repulsion.</a:t>
            </a:r>
          </a:p>
        </p:txBody>
      </p:sp>
      <p:pic>
        <p:nvPicPr>
          <p:cNvPr id="9" name="Content Placeholder 8">
            <a:extLst>
              <a:ext uri="{FF2B5EF4-FFF2-40B4-BE49-F238E27FC236}">
                <a16:creationId xmlns:a16="http://schemas.microsoft.com/office/drawing/2014/main" id="{2223F02A-C680-3C44-A808-970144E67A4A}"/>
              </a:ext>
            </a:extLst>
          </p:cNvPr>
          <p:cNvPicPr>
            <a:picLocks noGrp="1" noChangeAspect="1"/>
          </p:cNvPicPr>
          <p:nvPr>
            <p:ph sz="half" idx="2"/>
          </p:nvPr>
        </p:nvPicPr>
        <p:blipFill>
          <a:blip r:embed="rId3"/>
          <a:stretch>
            <a:fillRect/>
          </a:stretch>
        </p:blipFill>
        <p:spPr>
          <a:xfrm>
            <a:off x="903912" y="3132138"/>
            <a:ext cx="4875550" cy="3086100"/>
          </a:xfrm>
        </p:spPr>
      </p:pic>
      <p:pic>
        <p:nvPicPr>
          <p:cNvPr id="12" name="Content Placeholder 11">
            <a:extLst>
              <a:ext uri="{FF2B5EF4-FFF2-40B4-BE49-F238E27FC236}">
                <a16:creationId xmlns:a16="http://schemas.microsoft.com/office/drawing/2014/main" id="{EA9DFADA-1291-B34F-81FC-A191333DADC7}"/>
              </a:ext>
            </a:extLst>
          </p:cNvPr>
          <p:cNvPicPr>
            <a:picLocks noGrp="1" noChangeAspect="1"/>
          </p:cNvPicPr>
          <p:nvPr>
            <p:ph sz="quarter" idx="4"/>
          </p:nvPr>
        </p:nvPicPr>
        <p:blipFill>
          <a:blip r:embed="rId4"/>
          <a:stretch>
            <a:fillRect/>
          </a:stretch>
        </p:blipFill>
        <p:spPr>
          <a:xfrm>
            <a:off x="6405027" y="3047078"/>
            <a:ext cx="4868346" cy="3086100"/>
          </a:xfrm>
        </p:spPr>
      </p:pic>
    </p:spTree>
    <p:extLst>
      <p:ext uri="{BB962C8B-B14F-4D97-AF65-F5344CB8AC3E}">
        <p14:creationId xmlns:p14="http://schemas.microsoft.com/office/powerpoint/2010/main" val="375806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6F36A-1246-7B40-8940-017C9BCA7E56}"/>
              </a:ext>
            </a:extLst>
          </p:cNvPr>
          <p:cNvSpPr>
            <a:spLocks noGrp="1"/>
          </p:cNvSpPr>
          <p:nvPr>
            <p:ph type="title"/>
          </p:nvPr>
        </p:nvSpPr>
        <p:spPr/>
        <p:txBody>
          <a:bodyPr>
            <a:normAutofit fontScale="90000"/>
          </a:bodyPr>
          <a:lstStyle/>
          <a:p>
            <a:r>
              <a:rPr lang="en-US" dirty="0" err="1"/>
              <a:t>Tsukahara</a:t>
            </a:r>
            <a:r>
              <a:rPr lang="en-US" dirty="0"/>
              <a:t> #11 model</a:t>
            </a:r>
            <a:br>
              <a:rPr lang="en-US" dirty="0"/>
            </a:br>
            <a:r>
              <a:rPr lang="en-US" dirty="0"/>
              <a:t> </a:t>
            </a:r>
            <a:r>
              <a:rPr lang="en-US" sz="2800" dirty="0"/>
              <a:t>(as is numbered on library </a:t>
            </a:r>
            <a:r>
              <a:rPr lang="en-US" sz="2800" dirty="0" err="1"/>
              <a:t>dvd</a:t>
            </a:r>
            <a:r>
              <a:rPr lang="en-US" sz="2800" dirty="0"/>
              <a:t> to correspond)</a:t>
            </a:r>
            <a:endParaRPr lang="en-US" sz="2800" b="1" dirty="0"/>
          </a:p>
        </p:txBody>
      </p:sp>
      <p:sp>
        <p:nvSpPr>
          <p:cNvPr id="5" name="Text Placeholder 4">
            <a:extLst>
              <a:ext uri="{FF2B5EF4-FFF2-40B4-BE49-F238E27FC236}">
                <a16:creationId xmlns:a16="http://schemas.microsoft.com/office/drawing/2014/main" id="{278B0100-6D95-E54C-8896-EA689666B93D}"/>
              </a:ext>
            </a:extLst>
          </p:cNvPr>
          <p:cNvSpPr>
            <a:spLocks noGrp="1"/>
          </p:cNvSpPr>
          <p:nvPr>
            <p:ph type="body" sz="quarter" idx="3"/>
          </p:nvPr>
        </p:nvSpPr>
        <p:spPr/>
        <p:txBody>
          <a:bodyPr>
            <a:normAutofit/>
          </a:bodyPr>
          <a:lstStyle/>
          <a:p>
            <a:pPr algn="ctr"/>
            <a:r>
              <a:rPr lang="en-US" dirty="0">
                <a:solidFill>
                  <a:srgbClr val="FF0000"/>
                </a:solidFill>
              </a:rPr>
              <a:t>Angle</a:t>
            </a:r>
            <a:r>
              <a:rPr lang="en-US" dirty="0"/>
              <a:t> of Arrival</a:t>
            </a:r>
          </a:p>
        </p:txBody>
      </p:sp>
      <p:sp>
        <p:nvSpPr>
          <p:cNvPr id="14" name="Text Placeholder 2">
            <a:extLst>
              <a:ext uri="{FF2B5EF4-FFF2-40B4-BE49-F238E27FC236}">
                <a16:creationId xmlns:a16="http://schemas.microsoft.com/office/drawing/2014/main" id="{4C9C5AEB-66C1-934F-9AFC-A3A346B19A43}"/>
              </a:ext>
            </a:extLst>
          </p:cNvPr>
          <p:cNvSpPr txBox="1">
            <a:spLocks/>
          </p:cNvSpPr>
          <p:nvPr/>
        </p:nvSpPr>
        <p:spPr>
          <a:xfrm>
            <a:off x="801691" y="2156183"/>
            <a:ext cx="5079991"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t>Pre Flight </a:t>
            </a:r>
            <a:r>
              <a:rPr lang="en-US" dirty="0">
                <a:solidFill>
                  <a:srgbClr val="FF0000"/>
                </a:solidFill>
              </a:rPr>
              <a:t>Body Position</a:t>
            </a:r>
          </a:p>
        </p:txBody>
      </p:sp>
      <p:pic>
        <p:nvPicPr>
          <p:cNvPr id="6" name="Content Placeholder 5">
            <a:extLst>
              <a:ext uri="{FF2B5EF4-FFF2-40B4-BE49-F238E27FC236}">
                <a16:creationId xmlns:a16="http://schemas.microsoft.com/office/drawing/2014/main" id="{4E890C85-04BE-FF40-B19E-38C1681AC5BA}"/>
              </a:ext>
            </a:extLst>
          </p:cNvPr>
          <p:cNvPicPr>
            <a:picLocks noGrp="1" noChangeAspect="1"/>
          </p:cNvPicPr>
          <p:nvPr>
            <p:ph sz="half" idx="2"/>
          </p:nvPr>
        </p:nvPicPr>
        <p:blipFill>
          <a:blip r:embed="rId3"/>
          <a:stretch>
            <a:fillRect/>
          </a:stretch>
        </p:blipFill>
        <p:spPr>
          <a:xfrm>
            <a:off x="943150" y="3132138"/>
            <a:ext cx="4797075" cy="3086100"/>
          </a:xfrm>
        </p:spPr>
      </p:pic>
      <p:pic>
        <p:nvPicPr>
          <p:cNvPr id="9" name="Content Placeholder 8">
            <a:extLst>
              <a:ext uri="{FF2B5EF4-FFF2-40B4-BE49-F238E27FC236}">
                <a16:creationId xmlns:a16="http://schemas.microsoft.com/office/drawing/2014/main" id="{C49E30E1-C45C-8D4C-8406-431158FE69CE}"/>
              </a:ext>
            </a:extLst>
          </p:cNvPr>
          <p:cNvPicPr>
            <a:picLocks noGrp="1" noChangeAspect="1"/>
          </p:cNvPicPr>
          <p:nvPr>
            <p:ph sz="quarter" idx="4"/>
          </p:nvPr>
        </p:nvPicPr>
        <p:blipFill>
          <a:blip r:embed="rId4"/>
          <a:stretch>
            <a:fillRect/>
          </a:stretch>
        </p:blipFill>
        <p:spPr>
          <a:xfrm>
            <a:off x="6436920" y="3132138"/>
            <a:ext cx="4804560" cy="3086100"/>
          </a:xfrm>
        </p:spPr>
      </p:pic>
    </p:spTree>
    <p:extLst>
      <p:ext uri="{BB962C8B-B14F-4D97-AF65-F5344CB8AC3E}">
        <p14:creationId xmlns:p14="http://schemas.microsoft.com/office/powerpoint/2010/main" val="39856582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41E08B-5392-514C-9B3B-6964D63DC535}"/>
              </a:ext>
            </a:extLst>
          </p:cNvPr>
          <p:cNvSpPr>
            <a:spLocks noGrp="1"/>
          </p:cNvSpPr>
          <p:nvPr>
            <p:ph type="body" sz="quarter" idx="3"/>
          </p:nvPr>
        </p:nvSpPr>
        <p:spPr/>
        <p:txBody>
          <a:bodyPr>
            <a:normAutofit lnSpcReduction="10000"/>
          </a:bodyPr>
          <a:lstStyle/>
          <a:p>
            <a:pPr algn="ctr"/>
            <a:r>
              <a:rPr lang="en-US" dirty="0">
                <a:solidFill>
                  <a:srgbClr val="FF0000"/>
                </a:solidFill>
              </a:rPr>
              <a:t>Posture</a:t>
            </a:r>
            <a:r>
              <a:rPr lang="en-US" dirty="0"/>
              <a:t> on Contact &amp; </a:t>
            </a:r>
            <a:r>
              <a:rPr lang="en-US" dirty="0">
                <a:solidFill>
                  <a:srgbClr val="FF0000"/>
                </a:solidFill>
              </a:rPr>
              <a:t>Distance</a:t>
            </a:r>
          </a:p>
        </p:txBody>
      </p:sp>
      <p:sp>
        <p:nvSpPr>
          <p:cNvPr id="8" name="Title 1">
            <a:extLst>
              <a:ext uri="{FF2B5EF4-FFF2-40B4-BE49-F238E27FC236}">
                <a16:creationId xmlns:a16="http://schemas.microsoft.com/office/drawing/2014/main" id="{6CC39378-130F-C34A-90A8-53951E2E33C3}"/>
              </a:ext>
            </a:extLst>
          </p:cNvPr>
          <p:cNvSpPr txBox="1">
            <a:spLocks noGrp="1"/>
          </p:cNvSpPr>
          <p:nvPr>
            <p:ph type="title"/>
          </p:nvPr>
        </p:nvSpPr>
        <p:spPr>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err="1"/>
              <a:t>Tsukahara</a:t>
            </a:r>
            <a:r>
              <a:rPr lang="en-US" dirty="0"/>
              <a:t> #3</a:t>
            </a:r>
          </a:p>
        </p:txBody>
      </p:sp>
      <p:sp>
        <p:nvSpPr>
          <p:cNvPr id="20" name="Text Placeholder 2">
            <a:extLst>
              <a:ext uri="{FF2B5EF4-FFF2-40B4-BE49-F238E27FC236}">
                <a16:creationId xmlns:a16="http://schemas.microsoft.com/office/drawing/2014/main" id="{60C41E96-C42B-524E-B181-8DAE25EBDE36}"/>
              </a:ext>
            </a:extLst>
          </p:cNvPr>
          <p:cNvSpPr txBox="1">
            <a:spLocks noGrp="1"/>
          </p:cNvSpPr>
          <p:nvPr>
            <p:ph type="body" idx="1"/>
          </p:nvPr>
        </p:nvSpPr>
        <p:spPr>
          <a:prstGeom prst="rect">
            <a:avLst/>
          </a:prstGeom>
        </p:spPr>
        <p:txBody>
          <a:bodyPr vert="horz" lIns="91440" tIns="45720" rIns="91440" bIns="45720" rtlCol="0" anchor="b">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rgbClr val="FF0000"/>
                </a:solidFill>
              </a:rPr>
              <a:t>Body Position</a:t>
            </a:r>
            <a:r>
              <a:rPr lang="en-US" dirty="0"/>
              <a:t> in post flight</a:t>
            </a:r>
            <a:endParaRPr lang="en-US" dirty="0">
              <a:solidFill>
                <a:srgbClr val="FF0000"/>
              </a:solidFill>
            </a:endParaRPr>
          </a:p>
        </p:txBody>
      </p:sp>
      <p:pic>
        <p:nvPicPr>
          <p:cNvPr id="12" name="Content Placeholder 11">
            <a:extLst>
              <a:ext uri="{FF2B5EF4-FFF2-40B4-BE49-F238E27FC236}">
                <a16:creationId xmlns:a16="http://schemas.microsoft.com/office/drawing/2014/main" id="{1F89741B-9BA2-3641-92BA-CD788A003DCD}"/>
              </a:ext>
            </a:extLst>
          </p:cNvPr>
          <p:cNvPicPr>
            <a:picLocks noGrp="1" noChangeAspect="1"/>
          </p:cNvPicPr>
          <p:nvPr>
            <p:ph sz="quarter" idx="4"/>
          </p:nvPr>
        </p:nvPicPr>
        <p:blipFill>
          <a:blip r:embed="rId2"/>
          <a:stretch>
            <a:fillRect/>
          </a:stretch>
        </p:blipFill>
        <p:spPr>
          <a:xfrm>
            <a:off x="6387863" y="3132138"/>
            <a:ext cx="4902673" cy="3086100"/>
          </a:xfrm>
        </p:spPr>
      </p:pic>
      <p:pic>
        <p:nvPicPr>
          <p:cNvPr id="6" name="Content Placeholder 5">
            <a:extLst>
              <a:ext uri="{FF2B5EF4-FFF2-40B4-BE49-F238E27FC236}">
                <a16:creationId xmlns:a16="http://schemas.microsoft.com/office/drawing/2014/main" id="{C2D6FB63-441F-7143-B6DC-AFFF578263EE}"/>
              </a:ext>
            </a:extLst>
          </p:cNvPr>
          <p:cNvPicPr>
            <a:picLocks noGrp="1" noChangeAspect="1"/>
          </p:cNvPicPr>
          <p:nvPr>
            <p:ph sz="half" idx="2"/>
          </p:nvPr>
        </p:nvPicPr>
        <p:blipFill>
          <a:blip r:embed="rId3"/>
          <a:stretch>
            <a:fillRect/>
          </a:stretch>
        </p:blipFill>
        <p:spPr>
          <a:xfrm>
            <a:off x="942946" y="3132138"/>
            <a:ext cx="4797482" cy="3086100"/>
          </a:xfrm>
        </p:spPr>
      </p:pic>
    </p:spTree>
    <p:extLst>
      <p:ext uri="{BB962C8B-B14F-4D97-AF65-F5344CB8AC3E}">
        <p14:creationId xmlns:p14="http://schemas.microsoft.com/office/powerpoint/2010/main" val="77767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07EC763-AF85-2B40-A3FD-BB91BEA7DAE0}"/>
              </a:ext>
            </a:extLst>
          </p:cNvPr>
          <p:cNvSpPr>
            <a:spLocks noGrp="1"/>
          </p:cNvSpPr>
          <p:nvPr>
            <p:ph sz="half" idx="2"/>
          </p:nvPr>
        </p:nvSpPr>
        <p:spPr>
          <a:xfrm>
            <a:off x="685800" y="711200"/>
            <a:ext cx="5311775" cy="5507486"/>
          </a:xfrm>
        </p:spPr>
        <p:txBody>
          <a:bodyPr>
            <a:normAutofit fontScale="92500" lnSpcReduction="20000"/>
          </a:bodyPr>
          <a:lstStyle/>
          <a:p>
            <a:endParaRPr lang="en-US" dirty="0"/>
          </a:p>
          <a:p>
            <a:endParaRPr lang="en-US" dirty="0"/>
          </a:p>
          <a:p>
            <a:endParaRPr lang="en-US" dirty="0"/>
          </a:p>
        </p:txBody>
      </p:sp>
      <p:sp>
        <p:nvSpPr>
          <p:cNvPr id="5" name="Text Placeholder 4">
            <a:extLst>
              <a:ext uri="{FF2B5EF4-FFF2-40B4-BE49-F238E27FC236}">
                <a16:creationId xmlns:a16="http://schemas.microsoft.com/office/drawing/2014/main" id="{1E1837A1-4733-1848-81EC-C87290431F92}"/>
              </a:ext>
            </a:extLst>
          </p:cNvPr>
          <p:cNvSpPr>
            <a:spLocks noGrp="1"/>
          </p:cNvSpPr>
          <p:nvPr>
            <p:ph type="body" sz="quarter" idx="3"/>
          </p:nvPr>
        </p:nvSpPr>
        <p:spPr>
          <a:xfrm>
            <a:off x="6286500" y="711200"/>
            <a:ext cx="5105400" cy="823912"/>
          </a:xfrm>
        </p:spPr>
        <p:txBody>
          <a:bodyPr>
            <a:normAutofit lnSpcReduction="10000"/>
          </a:bodyPr>
          <a:lstStyle/>
          <a:p>
            <a:pPr algn="ctr"/>
            <a:r>
              <a:rPr lang="en-US" b="1" dirty="0" err="1">
                <a:solidFill>
                  <a:srgbClr val="FF0000"/>
                </a:solidFill>
              </a:rPr>
              <a:t>Tsuk</a:t>
            </a:r>
            <a:r>
              <a:rPr lang="en-US" b="1" dirty="0">
                <a:solidFill>
                  <a:srgbClr val="FF0000"/>
                </a:solidFill>
              </a:rPr>
              <a:t> #3 UNOFFICIAL Vetted Deductions Breakdown</a:t>
            </a:r>
          </a:p>
        </p:txBody>
      </p:sp>
      <p:sp>
        <p:nvSpPr>
          <p:cNvPr id="6" name="Content Placeholder 5">
            <a:extLst>
              <a:ext uri="{FF2B5EF4-FFF2-40B4-BE49-F238E27FC236}">
                <a16:creationId xmlns:a16="http://schemas.microsoft.com/office/drawing/2014/main" id="{A118D60E-B269-5C4A-862D-2F8C91793427}"/>
              </a:ext>
            </a:extLst>
          </p:cNvPr>
          <p:cNvSpPr>
            <a:spLocks noGrp="1"/>
          </p:cNvSpPr>
          <p:nvPr>
            <p:ph sz="quarter" idx="4"/>
          </p:nvPr>
        </p:nvSpPr>
        <p:spPr>
          <a:xfrm>
            <a:off x="6172200" y="1676400"/>
            <a:ext cx="5334000" cy="4542285"/>
          </a:xfrm>
        </p:spPr>
        <p:txBody>
          <a:bodyPr>
            <a:normAutofit fontScale="92500" lnSpcReduction="20000"/>
          </a:bodyPr>
          <a:lstStyle/>
          <a:p>
            <a:pPr marL="0" indent="0">
              <a:buNone/>
            </a:pPr>
            <a:r>
              <a:rPr lang="en-US" sz="2400" b="1" dirty="0"/>
              <a:t>Pre Flight Body Position: </a:t>
            </a:r>
            <a:r>
              <a:rPr lang="en-US" sz="2400" b="1" dirty="0">
                <a:solidFill>
                  <a:srgbClr val="FF0000"/>
                </a:solidFill>
              </a:rPr>
              <a:t>0</a:t>
            </a:r>
          </a:p>
          <a:p>
            <a:pPr marL="0" indent="0">
              <a:buNone/>
            </a:pPr>
            <a:r>
              <a:rPr lang="en-US" sz="2400" b="1" dirty="0"/>
              <a:t>Angle on: </a:t>
            </a:r>
            <a:r>
              <a:rPr lang="en-US" sz="2400" b="1" dirty="0">
                <a:solidFill>
                  <a:srgbClr val="FF0000"/>
                </a:solidFill>
              </a:rPr>
              <a:t>.05</a:t>
            </a:r>
          </a:p>
          <a:p>
            <a:pPr marL="0" indent="0">
              <a:buNone/>
            </a:pPr>
            <a:r>
              <a:rPr lang="en-US" sz="2400" b="1" dirty="0"/>
              <a:t>In Support Body Position: </a:t>
            </a:r>
            <a:r>
              <a:rPr lang="en-US" sz="2400" b="1" dirty="0">
                <a:solidFill>
                  <a:srgbClr val="FF0000"/>
                </a:solidFill>
              </a:rPr>
              <a:t>0</a:t>
            </a:r>
          </a:p>
          <a:p>
            <a:pPr marL="0" indent="0">
              <a:buNone/>
            </a:pPr>
            <a:r>
              <a:rPr lang="en-US" sz="2400" b="1" dirty="0"/>
              <a:t>Angle off: </a:t>
            </a:r>
            <a:r>
              <a:rPr lang="en-US" sz="2400" b="1" dirty="0">
                <a:solidFill>
                  <a:srgbClr val="FF0000"/>
                </a:solidFill>
              </a:rPr>
              <a:t>.1</a:t>
            </a:r>
          </a:p>
          <a:p>
            <a:pPr marL="0" indent="0">
              <a:buNone/>
            </a:pPr>
            <a:r>
              <a:rPr lang="en-US" sz="2400" b="1" dirty="0"/>
              <a:t>Time in Support: </a:t>
            </a:r>
            <a:r>
              <a:rPr lang="en-US" sz="2400" b="1" dirty="0">
                <a:solidFill>
                  <a:srgbClr val="FF0000"/>
                </a:solidFill>
              </a:rPr>
              <a:t>0</a:t>
            </a:r>
          </a:p>
          <a:p>
            <a:pPr marL="0" indent="0">
              <a:buNone/>
            </a:pPr>
            <a:r>
              <a:rPr lang="en-US" sz="2400" b="1" dirty="0"/>
              <a:t>Height: </a:t>
            </a:r>
            <a:r>
              <a:rPr lang="en-US" sz="2400" b="1" dirty="0">
                <a:solidFill>
                  <a:srgbClr val="FF0000"/>
                </a:solidFill>
              </a:rPr>
              <a:t>.3</a:t>
            </a:r>
          </a:p>
          <a:p>
            <a:pPr marL="0" indent="0">
              <a:buNone/>
            </a:pPr>
            <a:r>
              <a:rPr lang="en-US" sz="2400" b="1" dirty="0"/>
              <a:t>Off Flight Body Position: </a:t>
            </a:r>
            <a:r>
              <a:rPr lang="en-US" sz="2400" b="1" dirty="0">
                <a:solidFill>
                  <a:srgbClr val="FF0000"/>
                </a:solidFill>
              </a:rPr>
              <a:t>.05</a:t>
            </a:r>
          </a:p>
          <a:p>
            <a:pPr marL="0" indent="0">
              <a:buNone/>
            </a:pPr>
            <a:r>
              <a:rPr lang="en-US" sz="2400" b="1" dirty="0"/>
              <a:t>Posture on Landing: </a:t>
            </a:r>
            <a:r>
              <a:rPr lang="en-US" sz="2400" b="1" dirty="0">
                <a:solidFill>
                  <a:srgbClr val="FF0000"/>
                </a:solidFill>
              </a:rPr>
              <a:t>.05</a:t>
            </a:r>
          </a:p>
          <a:p>
            <a:pPr marL="0" indent="0">
              <a:buNone/>
            </a:pPr>
            <a:r>
              <a:rPr lang="en-US" sz="2400" b="1" dirty="0"/>
              <a:t>Landing: </a:t>
            </a:r>
            <a:r>
              <a:rPr lang="en-US" sz="2400" b="1" dirty="0">
                <a:solidFill>
                  <a:srgbClr val="FF0000"/>
                </a:solidFill>
              </a:rPr>
              <a:t>0</a:t>
            </a:r>
          </a:p>
          <a:p>
            <a:pPr marL="0" indent="0">
              <a:buNone/>
            </a:pPr>
            <a:r>
              <a:rPr lang="en-US" sz="2400" b="1" dirty="0"/>
              <a:t>Distance:</a:t>
            </a:r>
            <a:r>
              <a:rPr lang="en-US" sz="2400" b="1" dirty="0">
                <a:solidFill>
                  <a:srgbClr val="FF0000"/>
                </a:solidFill>
              </a:rPr>
              <a:t>.05</a:t>
            </a:r>
          </a:p>
          <a:p>
            <a:pPr marL="0" indent="0">
              <a:buNone/>
            </a:pPr>
            <a:r>
              <a:rPr lang="en-US" sz="2400" b="1" dirty="0"/>
              <a:t>Dynamics: </a:t>
            </a:r>
            <a:r>
              <a:rPr lang="en-US" sz="2400" b="1" dirty="0">
                <a:solidFill>
                  <a:schemeClr val="accent1"/>
                </a:solidFill>
              </a:rPr>
              <a:t>.05</a:t>
            </a:r>
          </a:p>
          <a:p>
            <a:pPr marL="0" indent="0">
              <a:buNone/>
            </a:pPr>
            <a:r>
              <a:rPr lang="en-US" sz="2400" b="1" dirty="0"/>
              <a:t>Score: </a:t>
            </a:r>
            <a:r>
              <a:rPr lang="en-US" sz="2400" b="1" dirty="0">
                <a:solidFill>
                  <a:schemeClr val="accent1"/>
                </a:solidFill>
              </a:rPr>
              <a:t>9.35</a:t>
            </a:r>
            <a:r>
              <a:rPr lang="en-US" sz="2400" b="1" dirty="0"/>
              <a:t> </a:t>
            </a:r>
            <a:endParaRPr lang="en-US" b="1" dirty="0"/>
          </a:p>
        </p:txBody>
      </p:sp>
      <p:pic>
        <p:nvPicPr>
          <p:cNvPr id="2" name="Tsuk #3.mp4">
            <a:hlinkClick r:id="" action="ppaction://media"/>
            <a:extLst>
              <a:ext uri="{FF2B5EF4-FFF2-40B4-BE49-F238E27FC236}">
                <a16:creationId xmlns:a16="http://schemas.microsoft.com/office/drawing/2014/main" id="{1ACD78BC-8CC2-E847-8986-0B0A9C854C1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5775" y="711200"/>
            <a:ext cx="5511800" cy="3090729"/>
          </a:xfrm>
          <a:prstGeom prst="rect">
            <a:avLst/>
          </a:prstGeom>
        </p:spPr>
      </p:pic>
      <p:sp>
        <p:nvSpPr>
          <p:cNvPr id="3" name="TextBox 2">
            <a:extLst>
              <a:ext uri="{FF2B5EF4-FFF2-40B4-BE49-F238E27FC236}">
                <a16:creationId xmlns:a16="http://schemas.microsoft.com/office/drawing/2014/main" id="{79B481A5-906F-E648-9317-2211AA02FF54}"/>
              </a:ext>
            </a:extLst>
          </p:cNvPr>
          <p:cNvSpPr txBox="1"/>
          <p:nvPr/>
        </p:nvSpPr>
        <p:spPr>
          <a:xfrm>
            <a:off x="396875" y="4702370"/>
            <a:ext cx="5511800" cy="1631216"/>
          </a:xfrm>
          <a:prstGeom prst="rect">
            <a:avLst/>
          </a:prstGeom>
          <a:noFill/>
        </p:spPr>
        <p:txBody>
          <a:bodyPr wrap="square" rtlCol="0">
            <a:spAutoFit/>
          </a:bodyPr>
          <a:lstStyle/>
          <a:p>
            <a:r>
              <a:rPr lang="en-US" sz="2000" b="1" dirty="0"/>
              <a:t>Look at the vault again and use the slider to view it in slow motion and study the corresponding  deductions for each phase of the vault.  </a:t>
            </a:r>
            <a:endParaRPr lang="en-US" sz="2000" dirty="0"/>
          </a:p>
          <a:p>
            <a:endParaRPr lang="en-US" sz="2000" b="1" dirty="0"/>
          </a:p>
        </p:txBody>
      </p:sp>
    </p:spTree>
    <p:extLst>
      <p:ext uri="{BB962C8B-B14F-4D97-AF65-F5344CB8AC3E}">
        <p14:creationId xmlns:p14="http://schemas.microsoft.com/office/powerpoint/2010/main" val="34043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FD081-74A4-6E4F-B1C1-4B355973A471}"/>
              </a:ext>
            </a:extLst>
          </p:cNvPr>
          <p:cNvSpPr>
            <a:spLocks noGrp="1"/>
          </p:cNvSpPr>
          <p:nvPr>
            <p:ph type="title"/>
          </p:nvPr>
        </p:nvSpPr>
        <p:spPr/>
        <p:txBody>
          <a:bodyPr/>
          <a:lstStyle/>
          <a:p>
            <a:r>
              <a:rPr lang="en-US" dirty="0" err="1"/>
              <a:t>Tsukahara</a:t>
            </a:r>
            <a:r>
              <a:rPr lang="en-US" dirty="0"/>
              <a:t> #11 model</a:t>
            </a:r>
          </a:p>
        </p:txBody>
      </p:sp>
      <p:sp>
        <p:nvSpPr>
          <p:cNvPr id="5" name="Text Placeholder 4">
            <a:extLst>
              <a:ext uri="{FF2B5EF4-FFF2-40B4-BE49-F238E27FC236}">
                <a16:creationId xmlns:a16="http://schemas.microsoft.com/office/drawing/2014/main" id="{3BEA31E2-1984-2347-8F25-FB7A57B4B3BD}"/>
              </a:ext>
            </a:extLst>
          </p:cNvPr>
          <p:cNvSpPr>
            <a:spLocks noGrp="1"/>
          </p:cNvSpPr>
          <p:nvPr>
            <p:ph type="body" sz="quarter" idx="3"/>
          </p:nvPr>
        </p:nvSpPr>
        <p:spPr/>
        <p:txBody>
          <a:bodyPr>
            <a:normAutofit fontScale="92500"/>
          </a:bodyPr>
          <a:lstStyle/>
          <a:p>
            <a:pPr algn="ctr"/>
            <a:r>
              <a:rPr lang="en-US" dirty="0">
                <a:solidFill>
                  <a:srgbClr val="FF0000"/>
                </a:solidFill>
              </a:rPr>
              <a:t>Angle off </a:t>
            </a:r>
            <a:r>
              <a:rPr lang="en-US" dirty="0"/>
              <a:t>the Table and corresponding Time in Support</a:t>
            </a:r>
          </a:p>
        </p:txBody>
      </p:sp>
      <p:sp>
        <p:nvSpPr>
          <p:cNvPr id="12" name="Text Placeholder 2">
            <a:extLst>
              <a:ext uri="{FF2B5EF4-FFF2-40B4-BE49-F238E27FC236}">
                <a16:creationId xmlns:a16="http://schemas.microsoft.com/office/drawing/2014/main" id="{9E9028EA-B680-9746-A85C-29C153822A0F}"/>
              </a:ext>
            </a:extLst>
          </p:cNvPr>
          <p:cNvSpPr txBox="1">
            <a:spLocks/>
          </p:cNvSpPr>
          <p:nvPr/>
        </p:nvSpPr>
        <p:spPr>
          <a:xfrm>
            <a:off x="1066809" y="2336202"/>
            <a:ext cx="5079991"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solidFill>
                  <a:srgbClr val="FF0000"/>
                </a:solidFill>
              </a:rPr>
              <a:t>Body Position </a:t>
            </a:r>
            <a:r>
              <a:rPr lang="en-US" dirty="0"/>
              <a:t>in Support</a:t>
            </a:r>
          </a:p>
        </p:txBody>
      </p:sp>
      <p:pic>
        <p:nvPicPr>
          <p:cNvPr id="8" name="Content Placeholder 7">
            <a:extLst>
              <a:ext uri="{FF2B5EF4-FFF2-40B4-BE49-F238E27FC236}">
                <a16:creationId xmlns:a16="http://schemas.microsoft.com/office/drawing/2014/main" id="{DF648512-3CBB-AC44-AEB8-43BE1E4D10EB}"/>
              </a:ext>
            </a:extLst>
          </p:cNvPr>
          <p:cNvPicPr>
            <a:picLocks noGrp="1" noChangeAspect="1"/>
          </p:cNvPicPr>
          <p:nvPr>
            <p:ph sz="quarter" idx="4"/>
          </p:nvPr>
        </p:nvPicPr>
        <p:blipFill>
          <a:blip r:embed="rId3"/>
          <a:stretch>
            <a:fillRect/>
          </a:stretch>
        </p:blipFill>
        <p:spPr>
          <a:xfrm>
            <a:off x="6411417" y="3132138"/>
            <a:ext cx="4855565" cy="3086100"/>
          </a:xfrm>
        </p:spPr>
      </p:pic>
      <p:pic>
        <p:nvPicPr>
          <p:cNvPr id="10" name="Content Placeholder 9">
            <a:extLst>
              <a:ext uri="{FF2B5EF4-FFF2-40B4-BE49-F238E27FC236}">
                <a16:creationId xmlns:a16="http://schemas.microsoft.com/office/drawing/2014/main" id="{07F7060E-FCCB-DC4D-8D2F-20BEB2294C29}"/>
              </a:ext>
            </a:extLst>
          </p:cNvPr>
          <p:cNvPicPr>
            <a:picLocks noGrp="1" noChangeAspect="1"/>
          </p:cNvPicPr>
          <p:nvPr>
            <p:ph sz="half" idx="2"/>
          </p:nvPr>
        </p:nvPicPr>
        <p:blipFill>
          <a:blip r:embed="rId4"/>
          <a:stretch>
            <a:fillRect/>
          </a:stretch>
        </p:blipFill>
        <p:spPr>
          <a:xfrm>
            <a:off x="923307" y="3132138"/>
            <a:ext cx="4836760" cy="3086100"/>
          </a:xfrm>
        </p:spPr>
      </p:pic>
    </p:spTree>
    <p:extLst>
      <p:ext uri="{BB962C8B-B14F-4D97-AF65-F5344CB8AC3E}">
        <p14:creationId xmlns:p14="http://schemas.microsoft.com/office/powerpoint/2010/main" val="3229539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3C5D8C1-BF7C-2648-AA79-0D8D81C09C6E}"/>
              </a:ext>
            </a:extLst>
          </p:cNvPr>
          <p:cNvSpPr>
            <a:spLocks noGrp="1"/>
          </p:cNvSpPr>
          <p:nvPr>
            <p:ph type="body" sz="quarter" idx="3"/>
          </p:nvPr>
        </p:nvSpPr>
        <p:spPr>
          <a:xfrm>
            <a:off x="6412942" y="1929565"/>
            <a:ext cx="5105400" cy="823912"/>
          </a:xfrm>
        </p:spPr>
        <p:txBody>
          <a:bodyPr>
            <a:normAutofit fontScale="70000" lnSpcReduction="20000"/>
          </a:bodyPr>
          <a:lstStyle/>
          <a:p>
            <a:pPr algn="ctr"/>
            <a:r>
              <a:rPr lang="en-US" dirty="0">
                <a:solidFill>
                  <a:srgbClr val="FF0000"/>
                </a:solidFill>
              </a:rPr>
              <a:t>Height Achieved </a:t>
            </a:r>
            <a:r>
              <a:rPr lang="en-US" dirty="0"/>
              <a:t>(compare red line to green line after lining up blue table height line for accurate comparison.</a:t>
            </a:r>
          </a:p>
        </p:txBody>
      </p:sp>
      <p:sp>
        <p:nvSpPr>
          <p:cNvPr id="8" name="Title 1">
            <a:extLst>
              <a:ext uri="{FF2B5EF4-FFF2-40B4-BE49-F238E27FC236}">
                <a16:creationId xmlns:a16="http://schemas.microsoft.com/office/drawing/2014/main" id="{EBCE98D0-F23B-5048-BBB1-3C466D091147}"/>
              </a:ext>
            </a:extLst>
          </p:cNvPr>
          <p:cNvSpPr txBox="1">
            <a:spLocks noGrp="1"/>
          </p:cNvSpPr>
          <p:nvPr>
            <p:ph type="title"/>
          </p:nvPr>
        </p:nvSpPr>
        <p:spPr>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err="1"/>
              <a:t>Tsukahara</a:t>
            </a:r>
            <a:r>
              <a:rPr lang="en-US" dirty="0"/>
              <a:t> #11 model</a:t>
            </a:r>
          </a:p>
        </p:txBody>
      </p:sp>
      <p:sp>
        <p:nvSpPr>
          <p:cNvPr id="22" name="Text Placeholder 2">
            <a:extLst>
              <a:ext uri="{FF2B5EF4-FFF2-40B4-BE49-F238E27FC236}">
                <a16:creationId xmlns:a16="http://schemas.microsoft.com/office/drawing/2014/main" id="{40FAC0E4-2C40-3C49-980E-02A26F17C9A9}"/>
              </a:ext>
            </a:extLst>
          </p:cNvPr>
          <p:cNvSpPr txBox="1">
            <a:spLocks noGrp="1"/>
          </p:cNvSpPr>
          <p:nvPr>
            <p:ph type="body" idx="1"/>
          </p:nvPr>
        </p:nvSpPr>
        <p:spPr>
          <a:xfrm>
            <a:off x="908632" y="2057400"/>
            <a:ext cx="5079991" cy="823912"/>
          </a:xfrm>
          <a:prstGeom prst="rect">
            <a:avLst/>
          </a:prstGeom>
        </p:spPr>
        <p:txBody>
          <a:bodyPr vert="horz" lIns="91440" tIns="45720" rIns="91440" bIns="45720" rtlCol="0" anchor="b">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rgbClr val="FF0000"/>
                </a:solidFill>
              </a:rPr>
              <a:t>Height Baseline</a:t>
            </a:r>
            <a:r>
              <a:rPr lang="en-US" dirty="0"/>
              <a:t> (measured from table to center of gravity when inverted at moment of repulsion.</a:t>
            </a:r>
          </a:p>
        </p:txBody>
      </p:sp>
      <p:pic>
        <p:nvPicPr>
          <p:cNvPr id="9" name="Content Placeholder 8">
            <a:extLst>
              <a:ext uri="{FF2B5EF4-FFF2-40B4-BE49-F238E27FC236}">
                <a16:creationId xmlns:a16="http://schemas.microsoft.com/office/drawing/2014/main" id="{1B52D79F-7569-8545-A6CA-CF162361CCB5}"/>
              </a:ext>
            </a:extLst>
          </p:cNvPr>
          <p:cNvPicPr>
            <a:picLocks noGrp="1" noChangeAspect="1"/>
          </p:cNvPicPr>
          <p:nvPr>
            <p:ph sz="quarter" idx="4"/>
          </p:nvPr>
        </p:nvPicPr>
        <p:blipFill>
          <a:blip r:embed="rId3"/>
          <a:stretch>
            <a:fillRect/>
          </a:stretch>
        </p:blipFill>
        <p:spPr>
          <a:xfrm>
            <a:off x="6504200" y="3011115"/>
            <a:ext cx="4670000" cy="3086100"/>
          </a:xfrm>
        </p:spPr>
      </p:pic>
      <p:pic>
        <p:nvPicPr>
          <p:cNvPr id="7" name="Content Placeholder 6">
            <a:extLst>
              <a:ext uri="{FF2B5EF4-FFF2-40B4-BE49-F238E27FC236}">
                <a16:creationId xmlns:a16="http://schemas.microsoft.com/office/drawing/2014/main" id="{5B9433E7-B9B2-6A4A-92D7-BF03A79D5469}"/>
              </a:ext>
            </a:extLst>
          </p:cNvPr>
          <p:cNvPicPr>
            <a:picLocks noGrp="1" noChangeAspect="1"/>
          </p:cNvPicPr>
          <p:nvPr>
            <p:ph sz="half" idx="2"/>
          </p:nvPr>
        </p:nvPicPr>
        <p:blipFill>
          <a:blip r:embed="rId4"/>
          <a:stretch>
            <a:fillRect/>
          </a:stretch>
        </p:blipFill>
        <p:spPr>
          <a:xfrm>
            <a:off x="908632" y="3132138"/>
            <a:ext cx="4866111" cy="3086100"/>
          </a:xfrm>
        </p:spPr>
      </p:pic>
    </p:spTree>
    <p:extLst>
      <p:ext uri="{BB962C8B-B14F-4D97-AF65-F5344CB8AC3E}">
        <p14:creationId xmlns:p14="http://schemas.microsoft.com/office/powerpoint/2010/main" val="476824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41E08B-5392-514C-9B3B-6964D63DC535}"/>
              </a:ext>
            </a:extLst>
          </p:cNvPr>
          <p:cNvSpPr>
            <a:spLocks noGrp="1"/>
          </p:cNvSpPr>
          <p:nvPr>
            <p:ph type="body" sz="quarter" idx="3"/>
          </p:nvPr>
        </p:nvSpPr>
        <p:spPr/>
        <p:txBody>
          <a:bodyPr>
            <a:normAutofit lnSpcReduction="10000"/>
          </a:bodyPr>
          <a:lstStyle/>
          <a:p>
            <a:pPr algn="ctr"/>
            <a:r>
              <a:rPr lang="en-US" dirty="0">
                <a:solidFill>
                  <a:srgbClr val="FF0000"/>
                </a:solidFill>
              </a:rPr>
              <a:t>Posture</a:t>
            </a:r>
            <a:r>
              <a:rPr lang="en-US" dirty="0"/>
              <a:t> on Contact &amp; </a:t>
            </a:r>
            <a:r>
              <a:rPr lang="en-US" dirty="0">
                <a:solidFill>
                  <a:srgbClr val="FF0000"/>
                </a:solidFill>
              </a:rPr>
              <a:t>Distance</a:t>
            </a:r>
          </a:p>
        </p:txBody>
      </p:sp>
      <p:sp>
        <p:nvSpPr>
          <p:cNvPr id="8" name="Title 1">
            <a:extLst>
              <a:ext uri="{FF2B5EF4-FFF2-40B4-BE49-F238E27FC236}">
                <a16:creationId xmlns:a16="http://schemas.microsoft.com/office/drawing/2014/main" id="{6CC39378-130F-C34A-90A8-53951E2E33C3}"/>
              </a:ext>
            </a:extLst>
          </p:cNvPr>
          <p:cNvSpPr txBox="1">
            <a:spLocks noGrp="1"/>
          </p:cNvSpPr>
          <p:nvPr>
            <p:ph type="title"/>
          </p:nvPr>
        </p:nvSpPr>
        <p:spPr>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err="1"/>
              <a:t>Tsukahara</a:t>
            </a:r>
            <a:r>
              <a:rPr lang="en-US" dirty="0"/>
              <a:t> #11 model</a:t>
            </a:r>
          </a:p>
        </p:txBody>
      </p:sp>
      <p:sp>
        <p:nvSpPr>
          <p:cNvPr id="20" name="Text Placeholder 2">
            <a:extLst>
              <a:ext uri="{FF2B5EF4-FFF2-40B4-BE49-F238E27FC236}">
                <a16:creationId xmlns:a16="http://schemas.microsoft.com/office/drawing/2014/main" id="{60C41E96-C42B-524E-B181-8DAE25EBDE36}"/>
              </a:ext>
            </a:extLst>
          </p:cNvPr>
          <p:cNvSpPr txBox="1">
            <a:spLocks noGrp="1"/>
          </p:cNvSpPr>
          <p:nvPr>
            <p:ph type="body" idx="1"/>
          </p:nvPr>
        </p:nvSpPr>
        <p:spPr>
          <a:prstGeom prst="rect">
            <a:avLst/>
          </a:prstGeom>
        </p:spPr>
        <p:txBody>
          <a:bodyPr vert="horz" lIns="91440" tIns="45720" rIns="91440" bIns="45720" rtlCol="0" anchor="b">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rgbClr val="FF0000"/>
                </a:solidFill>
              </a:rPr>
              <a:t>Body Position</a:t>
            </a:r>
            <a:r>
              <a:rPr lang="en-US" dirty="0"/>
              <a:t> in post flight</a:t>
            </a:r>
            <a:endParaRPr lang="en-US" dirty="0">
              <a:solidFill>
                <a:srgbClr val="FF0000"/>
              </a:solidFill>
            </a:endParaRPr>
          </a:p>
        </p:txBody>
      </p:sp>
      <p:pic>
        <p:nvPicPr>
          <p:cNvPr id="9" name="Content Placeholder 8">
            <a:extLst>
              <a:ext uri="{FF2B5EF4-FFF2-40B4-BE49-F238E27FC236}">
                <a16:creationId xmlns:a16="http://schemas.microsoft.com/office/drawing/2014/main" id="{3F25C7B6-2C84-3841-8E0D-0867F11CC635}"/>
              </a:ext>
            </a:extLst>
          </p:cNvPr>
          <p:cNvPicPr>
            <a:picLocks noGrp="1" noChangeAspect="1"/>
          </p:cNvPicPr>
          <p:nvPr>
            <p:ph sz="quarter" idx="4"/>
          </p:nvPr>
        </p:nvPicPr>
        <p:blipFill>
          <a:blip r:embed="rId2"/>
          <a:stretch>
            <a:fillRect/>
          </a:stretch>
        </p:blipFill>
        <p:spPr>
          <a:xfrm>
            <a:off x="6417741" y="3132138"/>
            <a:ext cx="4842917" cy="3086100"/>
          </a:xfrm>
        </p:spPr>
      </p:pic>
      <p:pic>
        <p:nvPicPr>
          <p:cNvPr id="7" name="Content Placeholder 6">
            <a:extLst>
              <a:ext uri="{FF2B5EF4-FFF2-40B4-BE49-F238E27FC236}">
                <a16:creationId xmlns:a16="http://schemas.microsoft.com/office/drawing/2014/main" id="{35BEC707-811D-AA41-A307-FC27A685E542}"/>
              </a:ext>
            </a:extLst>
          </p:cNvPr>
          <p:cNvPicPr>
            <a:picLocks noGrp="1" noChangeAspect="1"/>
          </p:cNvPicPr>
          <p:nvPr>
            <p:ph sz="half" idx="2"/>
          </p:nvPr>
        </p:nvPicPr>
        <p:blipFill>
          <a:blip r:embed="rId3"/>
          <a:stretch>
            <a:fillRect/>
          </a:stretch>
        </p:blipFill>
        <p:spPr>
          <a:xfrm>
            <a:off x="904348" y="3132138"/>
            <a:ext cx="4874678" cy="3086100"/>
          </a:xfrm>
        </p:spPr>
      </p:pic>
    </p:spTree>
    <p:extLst>
      <p:ext uri="{BB962C8B-B14F-4D97-AF65-F5344CB8AC3E}">
        <p14:creationId xmlns:p14="http://schemas.microsoft.com/office/powerpoint/2010/main" val="2737413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07EC763-AF85-2B40-A3FD-BB91BEA7DAE0}"/>
              </a:ext>
            </a:extLst>
          </p:cNvPr>
          <p:cNvSpPr>
            <a:spLocks noGrp="1"/>
          </p:cNvSpPr>
          <p:nvPr>
            <p:ph sz="half" idx="2"/>
          </p:nvPr>
        </p:nvSpPr>
        <p:spPr>
          <a:xfrm>
            <a:off x="673099" y="3990058"/>
            <a:ext cx="5311775" cy="2021187"/>
          </a:xfrm>
        </p:spPr>
        <p:txBody>
          <a:bodyPr>
            <a:normAutofit fontScale="92500" lnSpcReduction="20000"/>
          </a:bodyPr>
          <a:lstStyle/>
          <a:p>
            <a:pPr>
              <a:lnSpc>
                <a:spcPct val="120000"/>
              </a:lnSpc>
            </a:pPr>
            <a:r>
              <a:rPr lang="en-US" sz="2600" b="1" dirty="0"/>
              <a:t>Look at the vault again and use the slider to view it in slow motion and study the corresponding  deductions for each phase of the vault.  </a:t>
            </a:r>
            <a:endParaRPr lang="en-US" dirty="0"/>
          </a:p>
        </p:txBody>
      </p:sp>
      <p:sp>
        <p:nvSpPr>
          <p:cNvPr id="5" name="Text Placeholder 4">
            <a:extLst>
              <a:ext uri="{FF2B5EF4-FFF2-40B4-BE49-F238E27FC236}">
                <a16:creationId xmlns:a16="http://schemas.microsoft.com/office/drawing/2014/main" id="{1E1837A1-4733-1848-81EC-C87290431F92}"/>
              </a:ext>
            </a:extLst>
          </p:cNvPr>
          <p:cNvSpPr>
            <a:spLocks noGrp="1"/>
          </p:cNvSpPr>
          <p:nvPr>
            <p:ph type="body" sz="quarter" idx="3"/>
          </p:nvPr>
        </p:nvSpPr>
        <p:spPr>
          <a:xfrm>
            <a:off x="6286500" y="711200"/>
            <a:ext cx="5105400" cy="823912"/>
          </a:xfrm>
        </p:spPr>
        <p:txBody>
          <a:bodyPr>
            <a:normAutofit lnSpcReduction="10000"/>
          </a:bodyPr>
          <a:lstStyle/>
          <a:p>
            <a:pPr algn="ctr"/>
            <a:r>
              <a:rPr lang="en-US" b="1" dirty="0">
                <a:solidFill>
                  <a:srgbClr val="FF0000"/>
                </a:solidFill>
              </a:rPr>
              <a:t>“Model” UNOFFICIAL Vetted Deductions Breakdown</a:t>
            </a:r>
          </a:p>
        </p:txBody>
      </p:sp>
      <p:sp>
        <p:nvSpPr>
          <p:cNvPr id="6" name="Content Placeholder 5">
            <a:extLst>
              <a:ext uri="{FF2B5EF4-FFF2-40B4-BE49-F238E27FC236}">
                <a16:creationId xmlns:a16="http://schemas.microsoft.com/office/drawing/2014/main" id="{A118D60E-B269-5C4A-862D-2F8C91793427}"/>
              </a:ext>
            </a:extLst>
          </p:cNvPr>
          <p:cNvSpPr>
            <a:spLocks noGrp="1"/>
          </p:cNvSpPr>
          <p:nvPr>
            <p:ph sz="quarter" idx="4"/>
          </p:nvPr>
        </p:nvSpPr>
        <p:spPr>
          <a:xfrm>
            <a:off x="6172200" y="1676400"/>
            <a:ext cx="5334000" cy="4542285"/>
          </a:xfrm>
        </p:spPr>
        <p:txBody>
          <a:bodyPr>
            <a:normAutofit fontScale="92500" lnSpcReduction="20000"/>
          </a:bodyPr>
          <a:lstStyle/>
          <a:p>
            <a:pPr marL="0" indent="0">
              <a:buNone/>
            </a:pPr>
            <a:r>
              <a:rPr lang="en-US" sz="2400" b="1" dirty="0"/>
              <a:t>Pre Flight Body Position: </a:t>
            </a:r>
            <a:r>
              <a:rPr lang="en-US" sz="2400" b="1" dirty="0">
                <a:solidFill>
                  <a:srgbClr val="FF0000"/>
                </a:solidFill>
              </a:rPr>
              <a:t>.05</a:t>
            </a:r>
          </a:p>
          <a:p>
            <a:pPr marL="0" indent="0">
              <a:buNone/>
            </a:pPr>
            <a:r>
              <a:rPr lang="en-US" sz="2400" b="1" dirty="0"/>
              <a:t>Angle on: </a:t>
            </a:r>
            <a:r>
              <a:rPr lang="en-US" sz="2400" b="1" dirty="0">
                <a:solidFill>
                  <a:srgbClr val="FF0000"/>
                </a:solidFill>
              </a:rPr>
              <a:t>0</a:t>
            </a:r>
          </a:p>
          <a:p>
            <a:pPr marL="0" indent="0">
              <a:buNone/>
            </a:pPr>
            <a:r>
              <a:rPr lang="en-US" sz="2400" b="1" dirty="0"/>
              <a:t>In Support Body Position: </a:t>
            </a:r>
            <a:r>
              <a:rPr lang="en-US" sz="2400" b="1" dirty="0">
                <a:solidFill>
                  <a:srgbClr val="FF0000"/>
                </a:solidFill>
              </a:rPr>
              <a:t>0</a:t>
            </a:r>
          </a:p>
          <a:p>
            <a:pPr marL="0" indent="0">
              <a:buNone/>
            </a:pPr>
            <a:r>
              <a:rPr lang="en-US" sz="2400" b="1" dirty="0"/>
              <a:t>Angle off: </a:t>
            </a:r>
            <a:r>
              <a:rPr lang="en-US" sz="2400" b="1" dirty="0">
                <a:solidFill>
                  <a:srgbClr val="FF0000"/>
                </a:solidFill>
              </a:rPr>
              <a:t>0</a:t>
            </a:r>
          </a:p>
          <a:p>
            <a:pPr marL="0" indent="0">
              <a:buNone/>
            </a:pPr>
            <a:r>
              <a:rPr lang="en-US" sz="2400" b="1" dirty="0"/>
              <a:t>Time in Support: </a:t>
            </a:r>
            <a:r>
              <a:rPr lang="en-US" sz="2400" b="1" dirty="0">
                <a:solidFill>
                  <a:srgbClr val="FF0000"/>
                </a:solidFill>
              </a:rPr>
              <a:t>0</a:t>
            </a:r>
          </a:p>
          <a:p>
            <a:pPr marL="0" indent="0">
              <a:buNone/>
            </a:pPr>
            <a:r>
              <a:rPr lang="en-US" sz="2400" b="1" dirty="0"/>
              <a:t>Height: </a:t>
            </a:r>
            <a:r>
              <a:rPr lang="en-US" sz="2400" b="1" dirty="0">
                <a:solidFill>
                  <a:srgbClr val="FF0000"/>
                </a:solidFill>
              </a:rPr>
              <a:t>.2</a:t>
            </a:r>
          </a:p>
          <a:p>
            <a:pPr marL="0" indent="0">
              <a:buNone/>
            </a:pPr>
            <a:r>
              <a:rPr lang="en-US" sz="2400" b="1" dirty="0"/>
              <a:t>Off Flight Body Position: </a:t>
            </a:r>
            <a:r>
              <a:rPr lang="en-US" sz="2400" b="1" dirty="0">
                <a:solidFill>
                  <a:srgbClr val="FF0000"/>
                </a:solidFill>
              </a:rPr>
              <a:t>.2</a:t>
            </a:r>
          </a:p>
          <a:p>
            <a:pPr marL="0" indent="0">
              <a:buNone/>
            </a:pPr>
            <a:r>
              <a:rPr lang="en-US" sz="2400" b="1" dirty="0"/>
              <a:t>Posture on Landing: </a:t>
            </a:r>
            <a:r>
              <a:rPr lang="en-US" sz="2400" b="1" dirty="0">
                <a:solidFill>
                  <a:srgbClr val="FF0000"/>
                </a:solidFill>
              </a:rPr>
              <a:t>0</a:t>
            </a:r>
          </a:p>
          <a:p>
            <a:pPr marL="0" indent="0">
              <a:buNone/>
            </a:pPr>
            <a:r>
              <a:rPr lang="en-US" sz="2400" b="1" dirty="0"/>
              <a:t>Landing: </a:t>
            </a:r>
            <a:r>
              <a:rPr lang="en-US" sz="2400" b="1" dirty="0">
                <a:solidFill>
                  <a:srgbClr val="FF0000"/>
                </a:solidFill>
              </a:rPr>
              <a:t>0</a:t>
            </a:r>
          </a:p>
          <a:p>
            <a:pPr marL="0" indent="0">
              <a:buNone/>
            </a:pPr>
            <a:r>
              <a:rPr lang="en-US" sz="2400" b="1" dirty="0"/>
              <a:t>Distance: </a:t>
            </a:r>
            <a:r>
              <a:rPr lang="en-US" sz="2400" b="1" dirty="0">
                <a:solidFill>
                  <a:srgbClr val="FF0000"/>
                </a:solidFill>
              </a:rPr>
              <a:t>.05</a:t>
            </a:r>
          </a:p>
          <a:p>
            <a:pPr marL="0" indent="0">
              <a:buNone/>
            </a:pPr>
            <a:r>
              <a:rPr lang="en-US" sz="2400" b="1" dirty="0"/>
              <a:t>Dynamics: </a:t>
            </a:r>
            <a:r>
              <a:rPr lang="en-US" sz="2400" b="1" dirty="0">
                <a:solidFill>
                  <a:srgbClr val="FF0000"/>
                </a:solidFill>
              </a:rPr>
              <a:t>0</a:t>
            </a:r>
          </a:p>
          <a:p>
            <a:pPr marL="0" indent="0">
              <a:buNone/>
            </a:pPr>
            <a:r>
              <a:rPr lang="en-US" sz="2400" b="1" dirty="0"/>
              <a:t>Score: </a:t>
            </a:r>
            <a:r>
              <a:rPr lang="en-US" sz="2400" b="1" dirty="0">
                <a:solidFill>
                  <a:srgbClr val="FF0000"/>
                </a:solidFill>
              </a:rPr>
              <a:t>9.45</a:t>
            </a:r>
            <a:endParaRPr lang="en-US" b="1" dirty="0">
              <a:solidFill>
                <a:srgbClr val="FF0000"/>
              </a:solidFill>
            </a:endParaRPr>
          </a:p>
        </p:txBody>
      </p:sp>
      <p:pic>
        <p:nvPicPr>
          <p:cNvPr id="2" name="Tsuk #11.mp4">
            <a:hlinkClick r:id="" action="ppaction://media"/>
            <a:extLst>
              <a:ext uri="{FF2B5EF4-FFF2-40B4-BE49-F238E27FC236}">
                <a16:creationId xmlns:a16="http://schemas.microsoft.com/office/drawing/2014/main" id="{724026F6-FF65-D243-A834-3F2B17F700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60400" y="381000"/>
            <a:ext cx="5337175" cy="2992808"/>
          </a:xfrm>
          <a:prstGeom prst="rect">
            <a:avLst/>
          </a:prstGeom>
        </p:spPr>
      </p:pic>
    </p:spTree>
    <p:extLst>
      <p:ext uri="{BB962C8B-B14F-4D97-AF65-F5344CB8AC3E}">
        <p14:creationId xmlns:p14="http://schemas.microsoft.com/office/powerpoint/2010/main" val="151835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44B96-7841-F44B-8239-6A38776CBA24}"/>
              </a:ext>
            </a:extLst>
          </p:cNvPr>
          <p:cNvSpPr>
            <a:spLocks noGrp="1"/>
          </p:cNvSpPr>
          <p:nvPr>
            <p:ph type="title"/>
          </p:nvPr>
        </p:nvSpPr>
        <p:spPr/>
        <p:txBody>
          <a:bodyPr/>
          <a:lstStyle/>
          <a:p>
            <a:r>
              <a:rPr lang="en-US" dirty="0" err="1"/>
              <a:t>Tsukahara</a:t>
            </a:r>
            <a:r>
              <a:rPr lang="en-US" dirty="0"/>
              <a:t> #8</a:t>
            </a:r>
          </a:p>
        </p:txBody>
      </p:sp>
      <p:sp>
        <p:nvSpPr>
          <p:cNvPr id="3" name="Text Placeholder 2">
            <a:extLst>
              <a:ext uri="{FF2B5EF4-FFF2-40B4-BE49-F238E27FC236}">
                <a16:creationId xmlns:a16="http://schemas.microsoft.com/office/drawing/2014/main" id="{EFD7F32E-996B-BA41-87E6-A46EF4641E1E}"/>
              </a:ext>
            </a:extLst>
          </p:cNvPr>
          <p:cNvSpPr>
            <a:spLocks noGrp="1"/>
          </p:cNvSpPr>
          <p:nvPr>
            <p:ph type="body" idx="1"/>
          </p:nvPr>
        </p:nvSpPr>
        <p:spPr/>
        <p:txBody>
          <a:bodyPr>
            <a:normAutofit lnSpcReduction="10000"/>
          </a:bodyPr>
          <a:lstStyle/>
          <a:p>
            <a:r>
              <a:rPr lang="en-US" dirty="0" err="1"/>
              <a:t>Tsukahara</a:t>
            </a:r>
            <a:r>
              <a:rPr lang="en-US" dirty="0"/>
              <a:t> #8 – compare to model at right.</a:t>
            </a:r>
          </a:p>
        </p:txBody>
      </p:sp>
      <p:sp>
        <p:nvSpPr>
          <p:cNvPr id="5" name="Text Placeholder 4">
            <a:extLst>
              <a:ext uri="{FF2B5EF4-FFF2-40B4-BE49-F238E27FC236}">
                <a16:creationId xmlns:a16="http://schemas.microsoft.com/office/drawing/2014/main" id="{36D62BF5-2A2E-4042-AC54-98F8D40FB752}"/>
              </a:ext>
            </a:extLst>
          </p:cNvPr>
          <p:cNvSpPr>
            <a:spLocks noGrp="1"/>
          </p:cNvSpPr>
          <p:nvPr>
            <p:ph type="body" sz="quarter" idx="3"/>
          </p:nvPr>
        </p:nvSpPr>
        <p:spPr>
          <a:xfrm>
            <a:off x="6286500" y="2206625"/>
            <a:ext cx="5105400" cy="823912"/>
          </a:xfrm>
        </p:spPr>
        <p:txBody>
          <a:bodyPr>
            <a:normAutofit lnSpcReduction="10000"/>
          </a:bodyPr>
          <a:lstStyle/>
          <a:p>
            <a:r>
              <a:rPr lang="en-US" dirty="0" err="1"/>
              <a:t>Tsukahara</a:t>
            </a:r>
            <a:r>
              <a:rPr lang="en-US" dirty="0"/>
              <a:t> #11 MODEL – compare to </a:t>
            </a:r>
            <a:r>
              <a:rPr lang="en-US" dirty="0" err="1"/>
              <a:t>Tsuk</a:t>
            </a:r>
            <a:r>
              <a:rPr lang="en-US" dirty="0"/>
              <a:t> #8 at left</a:t>
            </a:r>
          </a:p>
        </p:txBody>
      </p:sp>
      <p:pic>
        <p:nvPicPr>
          <p:cNvPr id="12" name="Tsuk #11.mp4">
            <a:hlinkClick r:id="" action="ppaction://media"/>
            <a:extLst>
              <a:ext uri="{FF2B5EF4-FFF2-40B4-BE49-F238E27FC236}">
                <a16:creationId xmlns:a16="http://schemas.microsoft.com/office/drawing/2014/main" id="{A8F6CDD3-C21F-9346-9E58-96440CBBF9E5}"/>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6"/>
          <a:stretch>
            <a:fillRect/>
          </a:stretch>
        </p:blipFill>
        <p:spPr>
          <a:xfrm>
            <a:off x="6172200" y="3179763"/>
            <a:ext cx="5334000" cy="2990850"/>
          </a:xfrm>
        </p:spPr>
      </p:pic>
      <p:pic>
        <p:nvPicPr>
          <p:cNvPr id="10" name="Tsuk #8.mp4">
            <a:hlinkClick r:id="" action="ppaction://media"/>
            <a:extLst>
              <a:ext uri="{FF2B5EF4-FFF2-40B4-BE49-F238E27FC236}">
                <a16:creationId xmlns:a16="http://schemas.microsoft.com/office/drawing/2014/main" id="{5A9942CE-1D5D-D445-A2F6-617DF0E94930}"/>
              </a:ext>
            </a:extLst>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685800" y="3186113"/>
            <a:ext cx="5311775" cy="2978150"/>
          </a:xfrm>
        </p:spPr>
      </p:pic>
    </p:spTree>
    <p:extLst>
      <p:ext uri="{BB962C8B-B14F-4D97-AF65-F5344CB8AC3E}">
        <p14:creationId xmlns:p14="http://schemas.microsoft.com/office/powerpoint/2010/main" val="359293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4"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74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video>
              <p:cMediaNode vol="80000">
                <p:cTn id="17" fill="hold" display="0">
                  <p:stCondLst>
                    <p:cond delay="indefinite"/>
                  </p:stCondLst>
                </p:cTn>
                <p:tgtEl>
                  <p:spTgt spid="12"/>
                </p:tgtEl>
              </p:cMediaNode>
            </p:video>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6F36A-1246-7B40-8940-017C9BCA7E56}"/>
              </a:ext>
            </a:extLst>
          </p:cNvPr>
          <p:cNvSpPr>
            <a:spLocks noGrp="1"/>
          </p:cNvSpPr>
          <p:nvPr>
            <p:ph type="title"/>
          </p:nvPr>
        </p:nvSpPr>
        <p:spPr/>
        <p:txBody>
          <a:bodyPr>
            <a:normAutofit fontScale="90000"/>
          </a:bodyPr>
          <a:lstStyle/>
          <a:p>
            <a:r>
              <a:rPr lang="en-US" dirty="0" err="1"/>
              <a:t>Tsukahara</a:t>
            </a:r>
            <a:r>
              <a:rPr lang="en-US" dirty="0"/>
              <a:t> #8</a:t>
            </a:r>
            <a:br>
              <a:rPr lang="en-US" dirty="0"/>
            </a:br>
            <a:r>
              <a:rPr lang="en-US" dirty="0"/>
              <a:t> </a:t>
            </a:r>
            <a:r>
              <a:rPr lang="en-US" sz="2800" dirty="0"/>
              <a:t>(as is numbered on library </a:t>
            </a:r>
            <a:r>
              <a:rPr lang="en-US" sz="2800" dirty="0" err="1"/>
              <a:t>dvd</a:t>
            </a:r>
            <a:r>
              <a:rPr lang="en-US" sz="2800" dirty="0"/>
              <a:t> to correspond)</a:t>
            </a:r>
            <a:endParaRPr lang="en-US" sz="2800" b="1" dirty="0"/>
          </a:p>
        </p:txBody>
      </p:sp>
      <p:sp>
        <p:nvSpPr>
          <p:cNvPr id="5" name="Text Placeholder 4">
            <a:extLst>
              <a:ext uri="{FF2B5EF4-FFF2-40B4-BE49-F238E27FC236}">
                <a16:creationId xmlns:a16="http://schemas.microsoft.com/office/drawing/2014/main" id="{278B0100-6D95-E54C-8896-EA689666B93D}"/>
              </a:ext>
            </a:extLst>
          </p:cNvPr>
          <p:cNvSpPr>
            <a:spLocks noGrp="1"/>
          </p:cNvSpPr>
          <p:nvPr>
            <p:ph type="body" sz="quarter" idx="3"/>
          </p:nvPr>
        </p:nvSpPr>
        <p:spPr/>
        <p:txBody>
          <a:bodyPr>
            <a:normAutofit/>
          </a:bodyPr>
          <a:lstStyle/>
          <a:p>
            <a:pPr algn="ctr"/>
            <a:r>
              <a:rPr lang="en-US" dirty="0">
                <a:solidFill>
                  <a:srgbClr val="FF0000"/>
                </a:solidFill>
              </a:rPr>
              <a:t>Angle</a:t>
            </a:r>
            <a:r>
              <a:rPr lang="en-US" dirty="0"/>
              <a:t> of Arrival</a:t>
            </a:r>
          </a:p>
        </p:txBody>
      </p:sp>
      <p:sp>
        <p:nvSpPr>
          <p:cNvPr id="14" name="Text Placeholder 2">
            <a:extLst>
              <a:ext uri="{FF2B5EF4-FFF2-40B4-BE49-F238E27FC236}">
                <a16:creationId xmlns:a16="http://schemas.microsoft.com/office/drawing/2014/main" id="{4C9C5AEB-66C1-934F-9AFC-A3A346B19A43}"/>
              </a:ext>
            </a:extLst>
          </p:cNvPr>
          <p:cNvSpPr txBox="1">
            <a:spLocks/>
          </p:cNvSpPr>
          <p:nvPr/>
        </p:nvSpPr>
        <p:spPr>
          <a:xfrm>
            <a:off x="801691" y="2156183"/>
            <a:ext cx="5079991"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t>Pre Flight </a:t>
            </a:r>
            <a:r>
              <a:rPr lang="en-US" dirty="0">
                <a:solidFill>
                  <a:srgbClr val="FF0000"/>
                </a:solidFill>
              </a:rPr>
              <a:t>Body Position</a:t>
            </a:r>
          </a:p>
        </p:txBody>
      </p:sp>
      <p:pic>
        <p:nvPicPr>
          <p:cNvPr id="9" name="Content Placeholder 8">
            <a:extLst>
              <a:ext uri="{FF2B5EF4-FFF2-40B4-BE49-F238E27FC236}">
                <a16:creationId xmlns:a16="http://schemas.microsoft.com/office/drawing/2014/main" id="{B2237E54-F90E-C548-A8B3-3C53A18226CE}"/>
              </a:ext>
            </a:extLst>
          </p:cNvPr>
          <p:cNvPicPr>
            <a:picLocks noGrp="1" noChangeAspect="1"/>
          </p:cNvPicPr>
          <p:nvPr>
            <p:ph sz="quarter" idx="4"/>
          </p:nvPr>
        </p:nvPicPr>
        <p:blipFill>
          <a:blip r:embed="rId3"/>
          <a:stretch>
            <a:fillRect/>
          </a:stretch>
        </p:blipFill>
        <p:spPr>
          <a:xfrm>
            <a:off x="6427775" y="3132138"/>
            <a:ext cx="4822850" cy="3086100"/>
          </a:xfrm>
        </p:spPr>
      </p:pic>
      <p:pic>
        <p:nvPicPr>
          <p:cNvPr id="8" name="Content Placeholder 7">
            <a:extLst>
              <a:ext uri="{FF2B5EF4-FFF2-40B4-BE49-F238E27FC236}">
                <a16:creationId xmlns:a16="http://schemas.microsoft.com/office/drawing/2014/main" id="{3C1F5C47-4842-1246-8722-A23E8932283B}"/>
              </a:ext>
            </a:extLst>
          </p:cNvPr>
          <p:cNvPicPr>
            <a:picLocks noGrp="1" noChangeAspect="1"/>
          </p:cNvPicPr>
          <p:nvPr>
            <p:ph sz="half" idx="2"/>
          </p:nvPr>
        </p:nvPicPr>
        <p:blipFill>
          <a:blip r:embed="rId4"/>
          <a:stretch>
            <a:fillRect/>
          </a:stretch>
        </p:blipFill>
        <p:spPr>
          <a:xfrm>
            <a:off x="938777" y="3132138"/>
            <a:ext cx="4805820" cy="3086100"/>
          </a:xfrm>
        </p:spPr>
      </p:pic>
    </p:spTree>
    <p:extLst>
      <p:ext uri="{BB962C8B-B14F-4D97-AF65-F5344CB8AC3E}">
        <p14:creationId xmlns:p14="http://schemas.microsoft.com/office/powerpoint/2010/main" val="3617340516"/>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6263</TotalTime>
  <Words>1260</Words>
  <Application>Microsoft Macintosh PowerPoint</Application>
  <PresentationFormat>Widescreen</PresentationFormat>
  <Paragraphs>179</Paragraphs>
  <Slides>31</Slides>
  <Notes>18</Notes>
  <HiddenSlides>0</HiddenSlides>
  <MMClips>14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Century Gothic</vt:lpstr>
      <vt:lpstr>Vapor Trail</vt:lpstr>
      <vt:lpstr>Level 6/7 TSUKAHARA vault by Nawgj Education committee August 2018 Films provided by nawgj libRARY</vt:lpstr>
      <vt:lpstr>PowerPoint Presentation</vt:lpstr>
      <vt:lpstr>Tsukahara #11 model  (as is numbered on library dvd to correspond)</vt:lpstr>
      <vt:lpstr>Tsukahara #11 model</vt:lpstr>
      <vt:lpstr>Tsukahara #11 model</vt:lpstr>
      <vt:lpstr>Tsukahara #11 model</vt:lpstr>
      <vt:lpstr>PowerPoint Presentation</vt:lpstr>
      <vt:lpstr>Tsukahara #8</vt:lpstr>
      <vt:lpstr>Tsukahara #8  (as is numbered on library dvd to correspond)</vt:lpstr>
      <vt:lpstr>Tsukahara #8</vt:lpstr>
      <vt:lpstr>Tsukahara #8</vt:lpstr>
      <vt:lpstr>Tsukahara #8</vt:lpstr>
      <vt:lpstr>PowerPoint Presentation</vt:lpstr>
      <vt:lpstr>Tsukahara #5</vt:lpstr>
      <vt:lpstr>Tsukahara #5  (as is numbered on library dvd to correspond)</vt:lpstr>
      <vt:lpstr>Tsukahara #5</vt:lpstr>
      <vt:lpstr>Tsukahara #5</vt:lpstr>
      <vt:lpstr>Tsukahara #5</vt:lpstr>
      <vt:lpstr>PowerPoint Presentation</vt:lpstr>
      <vt:lpstr>Tsukahara #4</vt:lpstr>
      <vt:lpstr>Tsukahara #4  (as is numbered on library dvd to correspond)</vt:lpstr>
      <vt:lpstr>Tsukahara #4</vt:lpstr>
      <vt:lpstr>Tsukahara #4</vt:lpstr>
      <vt:lpstr>Tsukahara #4</vt:lpstr>
      <vt:lpstr>PowerPoint Presentation</vt:lpstr>
      <vt:lpstr>Tsukahara #3</vt:lpstr>
      <vt:lpstr>Tsukahara #3  (as is numbered on library dvd to correspond)</vt:lpstr>
      <vt:lpstr>Tsukahara #3</vt:lpstr>
      <vt:lpstr>Tsukahara #3</vt:lpstr>
      <vt:lpstr>Tsukahara #3</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Level 6/7 vault by Nawgj Education committee August 2018</dc:title>
  <cp:lastModifiedBy>Jan Eyman</cp:lastModifiedBy>
  <cp:revision>53</cp:revision>
  <dcterms:modified xsi:type="dcterms:W3CDTF">2019-02-01T12:06:04Z</dcterms:modified>
</cp:coreProperties>
</file>